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81d73a529645d0" /><Relationship Type="http://schemas.openxmlformats.org/officeDocument/2006/relationships/extended-properties" Target="/docProps/app.xml" Id="R4d3fd61169604533" /><Relationship Type="http://schemas.openxmlformats.org/officeDocument/2006/relationships/officeDocument" Target="/ppt/presentation.xml" Id="Rc3473f7ed40d41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1d117c722a4d70"/>
  </p:sldMasterIdLst>
  <p:notesMasterIdLst>
    <p:notesMasterId xmlns:r="http://schemas.openxmlformats.org/officeDocument/2006/relationships" r:id="R3f4b91d54f55414b"/>
  </p:notesMasterIdLst>
  <p:sldIdLst>
    <p:sldId xmlns:r="http://schemas.openxmlformats.org/officeDocument/2006/relationships" id="256" r:id="R600d7f674e8b43f3"/>
    <p:sldId xmlns:r="http://schemas.openxmlformats.org/officeDocument/2006/relationships" id="257" r:id="Rf196aca7b091487f"/>
    <p:sldId xmlns:r="http://schemas.openxmlformats.org/officeDocument/2006/relationships" id="258" r:id="Rf96167e427c14915"/>
    <p:sldId xmlns:r="http://schemas.openxmlformats.org/officeDocument/2006/relationships" id="259" r:id="R8f449b24ac124eee"/>
    <p:sldId xmlns:r="http://schemas.openxmlformats.org/officeDocument/2006/relationships" id="260" r:id="R70b5da11ef274735"/>
    <p:sldId xmlns:r="http://schemas.openxmlformats.org/officeDocument/2006/relationships" id="261" r:id="R9f3a8810891447e8"/>
    <p:sldId xmlns:r="http://schemas.openxmlformats.org/officeDocument/2006/relationships" id="262" r:id="R324bc2c6630d4ed5"/>
    <p:sldId xmlns:r="http://schemas.openxmlformats.org/officeDocument/2006/relationships" id="263" r:id="R173b8e83fc4f4cd2"/>
  </p:sldIdLst>
  <p:sldSz cx="10287000" cy="12858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70e5d5ea814c01" /><Relationship Type="http://schemas.openxmlformats.org/officeDocument/2006/relationships/slideMaster" Target="/ppt/slideMasters/slideMaster1.xml" Id="R141d117c722a4d70" /><Relationship Type="http://schemas.openxmlformats.org/officeDocument/2006/relationships/notesMaster" Target="/ppt/notesMasters/notesMaster1.xml" Id="R3f4b91d54f55414b" /><Relationship Type="http://schemas.openxmlformats.org/officeDocument/2006/relationships/presProps" Target="/ppt/presProps.xml" Id="Rd8869b8d78464a80" /><Relationship Type="http://schemas.openxmlformats.org/officeDocument/2006/relationships/tableStyles" Target="/ppt/tableStyles.xml" Id="Rd9f653599e0646e4" /><Relationship Type="http://schemas.openxmlformats.org/officeDocument/2006/relationships/slide" Target="/ppt/slides/slide1.xml" Id="R600d7f674e8b43f3" /><Relationship Type="http://schemas.openxmlformats.org/officeDocument/2006/relationships/slide" Target="/ppt/slides/slide2.xml" Id="Rf196aca7b091487f" /><Relationship Type="http://schemas.openxmlformats.org/officeDocument/2006/relationships/slide" Target="/ppt/slides/slide3.xml" Id="Rf96167e427c14915" /><Relationship Type="http://schemas.openxmlformats.org/officeDocument/2006/relationships/slide" Target="/ppt/slides/slide4.xml" Id="R8f449b24ac124eee" /><Relationship Type="http://schemas.openxmlformats.org/officeDocument/2006/relationships/slide" Target="/ppt/slides/slide5.xml" Id="R70b5da11ef274735" /><Relationship Type="http://schemas.openxmlformats.org/officeDocument/2006/relationships/slide" Target="/ppt/slides/slide6.xml" Id="R9f3a8810891447e8" /><Relationship Type="http://schemas.openxmlformats.org/officeDocument/2006/relationships/slide" Target="/ppt/slides/slide7.xml" Id="R324bc2c6630d4ed5" /><Relationship Type="http://schemas.openxmlformats.org/officeDocument/2006/relationships/slide" Target="/ppt/slides/slide8.xml" Id="R173b8e83fc4f4c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f9c11a91e840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9314b8b39c435f" /><Relationship Type="http://schemas.openxmlformats.org/officeDocument/2006/relationships/notesMaster" Target="/ppt/notesMasters/notesMaster1.xml" Id="Re7a2733c8cc344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495f63cd644860" /><Relationship Type="http://schemas.openxmlformats.org/officeDocument/2006/relationships/notesMaster" Target="/ppt/notesMasters/notesMaster1.xml" Id="R535da2c3a94b44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7a259955924400" /><Relationship Type="http://schemas.openxmlformats.org/officeDocument/2006/relationships/notesMaster" Target="/ppt/notesMasters/notesMaster1.xml" Id="R75dafe3ea90f4a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885c4ef78b492e" /><Relationship Type="http://schemas.openxmlformats.org/officeDocument/2006/relationships/notesMaster" Target="/ppt/notesMasters/notesMaster1.xml" Id="R3b324aba2bb042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3ad5b64f314c05" /><Relationship Type="http://schemas.openxmlformats.org/officeDocument/2006/relationships/notesMaster" Target="/ppt/notesMasters/notesMaster1.xml" Id="Rb82576b30c0e462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b17c5d990640b9" /><Relationship Type="http://schemas.openxmlformats.org/officeDocument/2006/relationships/notesMaster" Target="/ppt/notesMasters/notesMaster1.xml" Id="Rebf2231e547a4a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f8fb623ca64275" /><Relationship Type="http://schemas.openxmlformats.org/officeDocument/2006/relationships/notesMaster" Target="/ppt/notesMasters/notesMaster1.xml" Id="R5d5dd0692c6441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d4b6e5db6f4e7e" /><Relationship Type="http://schemas.openxmlformats.org/officeDocument/2006/relationships/notesMaster" Target="/ppt/notesMasters/notesMaster1.xml" Id="Rffa3f2cea56145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1/08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2/08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3/08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4/08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5/08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6/08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7/08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GS-009 · REPORT 09 · 카드 8/08</a:t>
            </a:r>
          </a:p>
          <a:p xmlns:a="http://schemas.openxmlformats.org/drawingml/2006/main">
            <a:r>
              <a:t>확정 문안 v1.0 / 2026-10-13</a:t>
            </a:r>
          </a:p>
          <a:p xmlns:a="http://schemas.openxmlformats.org/drawingml/2006/main">
            <a:r>
              <a:t>자료 출처:</a:t>
            </a:r>
          </a:p>
          <a:p xmlns:a="http://schemas.openxmlformats.org/drawingml/2006/main">
            <a:r>
              <a:t>https://www.fda.gov/consumers/consumer-updates/spilling-beans-how-much-caffeine-too-much</a:t>
            </a:r>
          </a:p>
          <a:p xmlns:a="http://schemas.openxmlformats.org/drawingml/2006/main">
            <a:r>
              <a:t>https://doi.org/10.5664/jcsm.3170</a:t>
            </a:r>
          </a:p>
          <a:p xmlns:a="http://schemas.openxmlformats.org/drawingml/2006/main">
            <a:r>
              <a:t>https://doi.org/10.1093/sleep/zsae230</a:t>
            </a:r>
          </a:p>
          <a:p xmlns:a="http://schemas.openxmlformats.org/drawingml/2006/main">
            <a:r>
              <a:t>https://doi.org/10.1056/NEJMoa2204737</a:t>
            </a:r>
          </a:p>
          <a:p xmlns:a="http://schemas.openxmlformats.org/drawingml/2006/main">
            <a:r>
              <a:t>배경: 기존 GS-007 설명용 AI 배경 재사용. 텍스트는 편집 가능.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9e2b858052410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6bf481565f4ee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e878f2ab434f9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76051322a64b0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a2e1bc5d3648c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a681147b4d44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A23D803-0FEC-4286-812B-F2E30DDC9A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4857750"/>
            <a:ext cx="82296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41A0403-886C-437A-A8E3-6558BDB5F8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43050" y="7072313"/>
            <a:ext cx="72009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D2759E9-E6CF-4053-857F-C7AB1501AA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5357813"/>
            <a:ext cx="82296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ED4AEF7-3E4A-4F07-B4BF-505A7B891E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000125"/>
            <a:ext cx="912971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AA178FE-54FF-4DF8-BDA5-18D2111E79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3571875"/>
            <a:ext cx="9129713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2E550FA-88F5-4FCD-8815-FE83DF36B6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000125"/>
            <a:ext cx="912971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26C40BC-5AE5-4215-8E07-788F72E62E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3571875"/>
            <a:ext cx="4243388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2B89CA-E82D-4171-AF12-16F56CD8406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464969" y="3571875"/>
            <a:ext cx="4243388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8A0F5A-BD40-4499-9842-D272C162A9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000125"/>
            <a:ext cx="912971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4C2CE3-3F66-43D3-B586-C1698656CC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3571875"/>
            <a:ext cx="4243388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81b10c3274480d" /><Relationship Type="http://schemas.openxmlformats.org/officeDocument/2006/relationships/slideLayout" Target="/ppt/slideLayouts/slideLayout1.xml" Id="R611d5fac6e0e4b6b" /><Relationship Type="http://schemas.openxmlformats.org/officeDocument/2006/relationships/slideLayout" Target="/ppt/slideLayouts/slideLayout2.xml" Id="Rd8248b378d4e4f62" /><Relationship Type="http://schemas.openxmlformats.org/officeDocument/2006/relationships/slideLayout" Target="/ppt/slideLayouts/slideLayout3.xml" Id="R4e16b52044db42bb" /><Relationship Type="http://schemas.openxmlformats.org/officeDocument/2006/relationships/slideLayout" Target="/ppt/slideLayouts/slideLayout4.xml" Id="Rfaf1abcd4f334e8d" /><Relationship Type="http://schemas.openxmlformats.org/officeDocument/2006/relationships/slideLayout" Target="/ppt/slideLayouts/slideLayout5.xml" Id="R604e1d02ea944cba" /><Relationship Type="http://schemas.openxmlformats.org/officeDocument/2006/relationships/slideLayout" Target="/ppt/slideLayouts/slideLayout6.xml" Id="Rcd69e890220d44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1d5fac6e0e4b6b"/>
    <p:sldLayoutId xmlns:r="http://schemas.openxmlformats.org/officeDocument/2006/relationships" id="2147483650" r:id="Rd8248b378d4e4f62"/>
    <p:sldLayoutId xmlns:r="http://schemas.openxmlformats.org/officeDocument/2006/relationships" id="2147483651" r:id="R4e16b52044db42bb"/>
    <p:sldLayoutId xmlns:r="http://schemas.openxmlformats.org/officeDocument/2006/relationships" id="2147483652" r:id="Rfaf1abcd4f334e8d"/>
    <p:sldLayoutId xmlns:r="http://schemas.openxmlformats.org/officeDocument/2006/relationships" id="2147483653" r:id="R604e1d02ea944cba"/>
    <p:sldLayoutId xmlns:r="http://schemas.openxmlformats.org/officeDocument/2006/relationships" id="2147483654" r:id="Rcd69e890220d44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4cb979928f4480" /><Relationship Type="http://schemas.openxmlformats.org/officeDocument/2006/relationships/image" Target="/ppt/media/image.png" Id="R93400c8087774a59" /><Relationship Type="http://schemas.openxmlformats.org/officeDocument/2006/relationships/notesSlide" Target="/ppt/notesSlides/notesSlide1.xml" Id="R0908a315717d42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4a3d2df2c146ee" /><Relationship Type="http://schemas.openxmlformats.org/officeDocument/2006/relationships/image" Target="/ppt/media/image2.png" Id="Rf8c801c1adfd4a05" /><Relationship Type="http://schemas.openxmlformats.org/officeDocument/2006/relationships/notesSlide" Target="/ppt/notesSlides/notesSlide2.xml" Id="R436f2d67021743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088ee0ec1a4f2e" /><Relationship Type="http://schemas.openxmlformats.org/officeDocument/2006/relationships/image" Target="/ppt/media/image3.png" Id="R3dee57ec5d56488f" /><Relationship Type="http://schemas.openxmlformats.org/officeDocument/2006/relationships/notesSlide" Target="/ppt/notesSlides/notesSlide3.xml" Id="R19ec138fedeb49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8acf3cfab044f5" /><Relationship Type="http://schemas.openxmlformats.org/officeDocument/2006/relationships/image" Target="/ppt/media/image4.png" Id="R22ceb8605a8f4f07" /><Relationship Type="http://schemas.openxmlformats.org/officeDocument/2006/relationships/notesSlide" Target="/ppt/notesSlides/notesSlide4.xml" Id="R62e5f8a0555248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7c60c1133f48c8" /><Relationship Type="http://schemas.openxmlformats.org/officeDocument/2006/relationships/image" Target="/ppt/media/image5.png" Id="Rfd7cffc7163f4cf5" /><Relationship Type="http://schemas.openxmlformats.org/officeDocument/2006/relationships/notesSlide" Target="/ppt/notesSlides/notesSlide5.xml" Id="R77f35b6c233347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b935e52bfb42c6" /><Relationship Type="http://schemas.openxmlformats.org/officeDocument/2006/relationships/image" Target="/ppt/media/image6.png" Id="Rd5a1260f1077490a" /><Relationship Type="http://schemas.openxmlformats.org/officeDocument/2006/relationships/notesSlide" Target="/ppt/notesSlides/notesSlide6.xml" Id="Rdb9fbd5e308543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83ab834157411a" /><Relationship Type="http://schemas.openxmlformats.org/officeDocument/2006/relationships/image" Target="/ppt/media/image7.png" Id="R36ff6c2be92e429b" /><Relationship Type="http://schemas.openxmlformats.org/officeDocument/2006/relationships/notesSlide" Target="/ppt/notesSlides/notesSlide7.xml" Id="R76498d296ac94c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0ccae27b0649e3" /><Relationship Type="http://schemas.openxmlformats.org/officeDocument/2006/relationships/image" Target="/ppt/media/image8.png" Id="R6467cd88f84b4ef2" /><Relationship Type="http://schemas.openxmlformats.org/officeDocument/2006/relationships/notesSlide" Target="/ppt/notesSlides/notesSlide8.xml" Id="R75d3be49c60341e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C35CC0-A66D-45E1-891E-B073BE7D6B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400c8087774a59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FA2C2-0B45-4AE9-BFCB-7595687B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8AE1C-C17D-4BF2-80FD-0D5FAC64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01/08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3FE03-E9DA-4128-8726-B59646F4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3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63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63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카페인은</a:t>
            </a:r>
          </a:p>
          <a:p xmlns:a="http://schemas.openxmlformats.org/drawingml/2006/main">
            <a:pPr>
              <a:defRPr sz="63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63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몇 시까지?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BF49F-DE99-4E08-B180-0C36E68D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0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‘하루 400mg’보다 중요한</a:t>
            </a:r>
          </a:p>
          <a:p xmlns:a="http://schemas.openxmlformats.org/drawingml/2006/main">
            <a: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수면의 기준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6581A-297D-47C6-8829-8603C3E6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186049301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C90FD-A921-4620-88E2-0D1B0DE278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801c1adfd4a05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8694E-661E-4B8E-AC52-F4416D8F1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16FCF4-7EF0-411C-87F9-08265679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02/08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ABCA7-01B8-4266-930D-B3124A6C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7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487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487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핵심은</a:t>
            </a:r>
          </a:p>
          <a:p xmlns:a="http://schemas.openxmlformats.org/drawingml/2006/main">
            <a:pPr>
              <a:defRPr sz="487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487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양 × 시간 × 개인차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D5910-6A33-4248-BF0B-CDF54C27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9625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같은 한 잔도</a:t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언제 마시고, 얼마나 마시며,</a:t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누가 마시는지에 따라</a:t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밤잠의 결과가 달라집니다.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B1AA1E-2A01-49F2-8062-98C8889C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189980754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1B0A0-BA20-42F7-92E8-38A8892520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ee57ec5d56488f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94692-6503-4999-B269-ABEDDE46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50F5E-A261-4358-986F-6498E80B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03/08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28A36-A183-4B4A-9601-00DDA951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400mg의</a:t>
            </a:r>
          </a:p>
          <a:p xmlns:a="http://schemas.openxmlformats.org/drawingml/2006/main">
            <a:pPr>
              <a:def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진짜 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BC290-3CBE-483C-AE6A-8A6AB385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FDA는 대부분 성인의 하루 400mg을</a:t>
            </a:r>
          </a:p>
          <a:p xmlns:a="http://schemas.openxmlformats.org/drawingml/2006/main">
            <a:pPr>
              <a:def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부정적 영향과 일반적으로</a:t>
            </a:r>
          </a:p>
          <a:p xmlns:a="http://schemas.openxmlformats.org/drawingml/2006/main">
            <a:pPr>
              <a:def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연관되지 않는 양으로 안내합니다.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‘수면에 영향이 없는 양’이라는</a:t>
            </a:r>
          </a:p>
          <a:p xmlns:a="http://schemas.openxmlformats.org/drawingml/2006/main">
            <a:pPr>
              <a:def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뜻은 아닙니다.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2AD75-F719-43D8-B14E-F6B2D04C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049000"/>
            <a:ext cx="876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rPr>
              <a:t>출처: FDA · Spilling the Beans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F49D3-ED5B-4678-9425-D3129CD4C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66843838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C0AE7-CDCB-48BD-9E56-E957DAA2D9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eb8605a8f4f07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673F04-9521-4556-A0CF-05BA9926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CCD1DC-21D3-4B2D-B98C-CA64EC9C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04/08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AF8F54-ADE9-4EF5-A993-CC8117F7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고용량은</a:t>
            </a:r>
          </a:p>
          <a:p xmlns:a="http://schemas.openxmlformats.org/drawingml/2006/main">
            <a:pPr>
              <a:def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오래 남습니다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B64F27-BE51-478E-88D9-82BB31B5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33875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연구에서 400mg은 취침 6시간 전에도</a:t>
            </a:r>
          </a:p>
          <a:p xmlns:a="http://schemas.openxmlformats.org/drawingml/2006/main">
            <a:pPr>
              <a:def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수면을 방해했습니다.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건강한 남성 23명의 시험에서는</a:t>
            </a:r>
          </a:p>
          <a:p xmlns:a="http://schemas.openxmlformats.org/drawingml/2006/main">
            <a:pPr>
              <a:def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취침 4시간 전 400mg 섭취 시</a:t>
            </a:r>
          </a:p>
          <a:p xmlns:a="http://schemas.openxmlformats.org/drawingml/2006/main">
            <a:pPr>
              <a:def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위약보다 수면이 약 51분 짧았습니다.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C4C7C-0DD4-4D8E-9FB8-F8587A9A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9667875"/>
            <a:ext cx="876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rPr>
              <a:t>※ 소규모 시험으로 개인별 영향은 다릅니다.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0623AE-D957-4AAA-8A95-92DC5305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049000"/>
            <a:ext cx="876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rPr>
              <a:t>출처: Drake 외 (2013) · Gardiner 외 (2025)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96589-7032-458A-9E87-0C6F124D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26691140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188D0D-ECD5-4897-BCB8-DF5CA210AC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7cffc7163f4cf5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7E8127-2DD4-4E10-AA58-E843B1F3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00496D-4BB8-4EFC-BCE4-09166A96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05/08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A7FA3-BFF7-42A3-B018-1686F6E9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“난 잘 자는데?”의</a:t>
            </a:r>
          </a:p>
          <a:p xmlns:a="http://schemas.openxmlformats.org/drawingml/2006/main">
            <a:pPr>
              <a:defRPr sz="48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함정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DC87D3-FFD3-4AEC-B80B-5438EC94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잠이 들어도 수면시간·깊은잠·</a:t>
            </a:r>
          </a:p>
          <a:p xmlns:a="http://schemas.openxmlformats.org/drawingml/2006/main">
            <a:pPr>
              <a:def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중간 각성은 달라질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우리는 카페인의 영향을</a:t>
            </a:r>
          </a:p>
          <a:p xmlns:a="http://schemas.openxmlformats.org/drawingml/2006/main">
            <a:pPr>
              <a:def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7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정확히 못 느낄 수 있습니다.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5BCC5-8574-4886-B474-AA0A09E2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049000"/>
            <a:ext cx="876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rPr>
              <a:t>출처: Gardiner 외 (2025)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BEDC8F-22EF-4DE6-AFB8-8AF4E868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40094963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CC6CD-1F68-4E11-8196-06023937A0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1260f1077490a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05102-077E-4628-90B8-23BC4C90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C327FA-95D8-4183-B08F-61E69A39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06/08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6F9885-AB80-49F0-92D3-B2D2FC3F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70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오해와 사실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9755F-C0FF-44DE-98FA-72D7EA3A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오해</a:t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400mg 이하면 언제 마셔도 괜찮다.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사실</a:t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늦은 시간의 고용량은</a:t>
            </a:r>
          </a:p>
          <a:p xmlns:a="http://schemas.openxmlformats.org/drawingml/2006/main">
            <a:pPr>
              <a:def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밤잠을 해칠 수 있습니다.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DC127-B424-40AD-B36B-9DF8A95B3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049000"/>
            <a:ext cx="876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C0CADA"/>
                </a:solidFill>
                <a:latin typeface="Malgun Gothic"/>
                <a:ea typeface="Malgun Gothic"/>
                <a:cs typeface="Malgun Gothic"/>
              </a:rPr>
              <a:t>출처: FDA · Drake 외 (2013) · Gardiner 외 (2025)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299F2E-1E2E-4C8A-A843-B1188F8E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43370829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CADF43-5FE8-4271-8B01-2F2DD28A26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f6c2be92e429b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3C93B-479D-4384-AA66-1A9281FF4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8FB24-E38C-4D40-8C3A-BDAB7DDF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07/08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E8F95-C339-43FA-A2B8-3DE5AF68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7일</a:t>
            </a:r>
          </a:p>
          <a:p xmlns:a="http://schemas.openxmlformats.org/drawingml/2006/main">
            <a:pPr>
              <a:def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섭취·수면 기록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0B5E0-9B9A-43C3-9374-45046EBC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29125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① 섭취량·시각 기록</a:t>
            </a:r>
          </a:p>
          <a:p xmlns:a="http://schemas.openxmlformats.org/drawingml/2006/main">
            <a:pPr>
              <a:def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② 예: 취침 8시간 전부터 줄이기</a:t>
            </a:r>
          </a:p>
          <a:p xmlns:a="http://schemas.openxmlformats.org/drawingml/2006/main">
            <a:pPr>
              <a:def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③ 불편하면 더 일찍 마감</a:t>
            </a:r>
          </a:p>
          <a:p xmlns:a="http://schemas.openxmlformats.org/drawingml/2006/main">
            <a:pPr>
              <a:def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④ 잠드는 시간·중간 각성·</a:t>
            </a:r>
          </a:p>
          <a:p xmlns:a="http://schemas.openxmlformats.org/drawingml/2006/main">
            <a:pPr>
              <a:def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000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    아침 개운함 비교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B09512-1D00-4353-8D31-5C0A79F3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9667875"/>
            <a:ext cx="876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rPr>
              <a:t>※ 8시간은 실천 예시이며</a:t>
            </a:r>
          </a:p>
          <a:p xmlns:a="http://schemas.openxmlformats.org/drawingml/2006/main">
            <a: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rPr>
              <a:t>    보장된 기준이 아닙니다.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A45C42-AD30-4A51-ABB8-37655D8F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178782714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5F76D-CAF9-4F74-994B-DE833F6ACE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7cd88f84b4ef2"/>
          <a:srcRect xmlns:a="http://schemas.openxmlformats.org/drawingml/2006/main" l="18" t="0" r="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2ED14-9786-4790-8AEF-5106D3D1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729">
              <a:alpha val="45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622773-A357-4B4E-A099-FB1EF922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9625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REPORT 09 · 카드 08/08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923B65-C6BE-4DB7-A61C-4582B0B8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810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2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502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5025" b="1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연구소장 한마디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2BF77-C746-4920-8DC6-B9AC898C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8810625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카페인의 정답은 ‘몇 잔’보다</a:t>
            </a:r>
          </a:p>
          <a:p xmlns:a="http://schemas.openxmlformats.org/drawingml/2006/main">
            <a: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‘내 잠을 지키는 마감시간’입니다.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좋은잠은 기록과 설계에서</a:t>
            </a:r>
          </a:p>
          <a:p xmlns:a="http://schemas.openxmlformats.org/drawingml/2006/main">
            <a:pPr>
              <a:def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defRPr>
            </a:pPr>
            <a:r>
              <a:rPr sz="3225" b="0">
                <a:solidFill>
                  <a:srgbClr val="F6F2E9"/>
                </a:solidFill>
                <a:latin typeface="Malgun Gothic"/>
                <a:ea typeface="Malgun Gothic"/>
                <a:cs typeface="Malgun Gothic"/>
              </a:rPr>
              <a:t>시작됩니다.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11DEC3-4C34-45EF-89B3-2B7CC9D9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9667875"/>
            <a:ext cx="876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rPr>
              <a:t>※ 본 콘텐츠는 일반 정보이며</a:t>
            </a:r>
          </a:p>
          <a:p xmlns:a="http://schemas.openxmlformats.org/drawingml/2006/main">
            <a:pPr>
              <a:def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EEE1C8"/>
                </a:solidFill>
                <a:latin typeface="Malgun Gothic"/>
                <a:ea typeface="Malgun Gothic"/>
                <a:cs typeface="Malgun Gothic"/>
              </a:rPr>
              <a:t>    진단·처방이 아닙니다.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B16ED-F366-474D-A918-9673F3CA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7348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F2C98C"/>
                </a:solidFill>
                <a:latin typeface="Malgun Gothic"/>
                <a:ea typeface="Malgun Gothic"/>
                <a:cs typeface="Malgun Gothic"/>
              </a:rPr>
              <a:t>좋은잠 연구소</a:t>
            </a:r>
          </a:p>
        </p:txBody>
      </p:sp>
    </p:spTree>
    <p:extLst>
      <p:ext uri="{BB962C8B-B14F-4D97-AF65-F5344CB8AC3E}">
        <p14:creationId xmlns:p14="http://schemas.microsoft.com/office/powerpoint/2010/main" val="13487918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2026-10-13T00:12:29.9440000Z</dcterms:created>
  <dcterms:modified xsi:type="dcterms:W3CDTF">2026-10-13T00:12:29.9440000Z</dcterms:modified>
</coreProperties>
</file>