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1b922d3deb3489e" /><Relationship Type="http://schemas.openxmlformats.org/officeDocument/2006/relationships/extended-properties" Target="/docProps/app.xml" Id="Rb04cb56be7374b34" /><Relationship Type="http://schemas.openxmlformats.org/officeDocument/2006/relationships/officeDocument" Target="/ppt/presentation.xml" Id="R336b7cccc7e347f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3c201f7f58e49cb"/>
  </p:sldMasterIdLst>
  <p:notesMasterIdLst>
    <p:notesMasterId xmlns:r="http://schemas.openxmlformats.org/officeDocument/2006/relationships" r:id="R87a0e548ae864f0c"/>
  </p:notesMasterIdLst>
  <p:sldIdLst>
    <p:sldId xmlns:r="http://schemas.openxmlformats.org/officeDocument/2006/relationships" id="256" r:id="R25200ff9dc534117"/>
    <p:sldId xmlns:r="http://schemas.openxmlformats.org/officeDocument/2006/relationships" id="257" r:id="R1764167a9f134af8"/>
    <p:sldId xmlns:r="http://schemas.openxmlformats.org/officeDocument/2006/relationships" id="258" r:id="R32a918ded5a34f01"/>
    <p:sldId xmlns:r="http://schemas.openxmlformats.org/officeDocument/2006/relationships" id="259" r:id="Re60bfbef69884c7a"/>
    <p:sldId xmlns:r="http://schemas.openxmlformats.org/officeDocument/2006/relationships" id="260" r:id="R7863bef2cd4a4e11"/>
    <p:sldId xmlns:r="http://schemas.openxmlformats.org/officeDocument/2006/relationships" id="261" r:id="R6144833c6e774a98"/>
    <p:sldId xmlns:r="http://schemas.openxmlformats.org/officeDocument/2006/relationships" id="262" r:id="Rd483f57fb3ed470d"/>
    <p:sldId xmlns:r="http://schemas.openxmlformats.org/officeDocument/2006/relationships" id="263" r:id="R9f2b8ed99bef4c4c"/>
  </p:sldIdLst>
  <p:sldSz cx="15240000" cy="1285875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98c68d3a9d44158" /><Relationship Type="http://schemas.openxmlformats.org/officeDocument/2006/relationships/slideMaster" Target="/ppt/slideMasters/slideMaster1.xml" Id="R03c201f7f58e49cb" /><Relationship Type="http://schemas.openxmlformats.org/officeDocument/2006/relationships/notesMaster" Target="/ppt/notesMasters/notesMaster1.xml" Id="R87a0e548ae864f0c" /><Relationship Type="http://schemas.openxmlformats.org/officeDocument/2006/relationships/presProps" Target="/ppt/presProps.xml" Id="R4b0e4003f7b14fc9" /><Relationship Type="http://schemas.openxmlformats.org/officeDocument/2006/relationships/tableStyles" Target="/ppt/tableStyles.xml" Id="R0de599f9b1c14194" /><Relationship Type="http://schemas.openxmlformats.org/officeDocument/2006/relationships/slide" Target="/ppt/slides/slide1.xml" Id="R25200ff9dc534117" /><Relationship Type="http://schemas.openxmlformats.org/officeDocument/2006/relationships/slide" Target="/ppt/slides/slide2.xml" Id="R1764167a9f134af8" /><Relationship Type="http://schemas.openxmlformats.org/officeDocument/2006/relationships/slide" Target="/ppt/slides/slide3.xml" Id="R32a918ded5a34f01" /><Relationship Type="http://schemas.openxmlformats.org/officeDocument/2006/relationships/slide" Target="/ppt/slides/slide4.xml" Id="Re60bfbef69884c7a" /><Relationship Type="http://schemas.openxmlformats.org/officeDocument/2006/relationships/slide" Target="/ppt/slides/slide5.xml" Id="R7863bef2cd4a4e11" /><Relationship Type="http://schemas.openxmlformats.org/officeDocument/2006/relationships/slide" Target="/ppt/slides/slide6.xml" Id="R6144833c6e774a98" /><Relationship Type="http://schemas.openxmlformats.org/officeDocument/2006/relationships/slide" Target="/ppt/slides/slide7.xml" Id="Rd483f57fb3ed470d" /><Relationship Type="http://schemas.openxmlformats.org/officeDocument/2006/relationships/slide" Target="/ppt/slides/slide8.xml" Id="R9f2b8ed99bef4c4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664a3a981dc4a5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38b72291dd34842" /><Relationship Type="http://schemas.openxmlformats.org/officeDocument/2006/relationships/notesMaster" Target="/ppt/notesMasters/notesMaster1.xml" Id="R885806a18e3b419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bbea47c08654d71" /><Relationship Type="http://schemas.openxmlformats.org/officeDocument/2006/relationships/notesMaster" Target="/ppt/notesMasters/notesMaster1.xml" Id="R9b006eade868484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6416130e5264105" /><Relationship Type="http://schemas.openxmlformats.org/officeDocument/2006/relationships/notesMaster" Target="/ppt/notesMasters/notesMaster1.xml" Id="R477b012bbcd7471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43c4ade6dc84d60" /><Relationship Type="http://schemas.openxmlformats.org/officeDocument/2006/relationships/notesMaster" Target="/ppt/notesMasters/notesMaster1.xml" Id="R80ae381bb7614ff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496562272784b95" /><Relationship Type="http://schemas.openxmlformats.org/officeDocument/2006/relationships/notesMaster" Target="/ppt/notesMasters/notesMaster1.xml" Id="Rac9e351dc2924a5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4dfb948009e42bc" /><Relationship Type="http://schemas.openxmlformats.org/officeDocument/2006/relationships/notesMaster" Target="/ppt/notesMasters/notesMaster1.xml" Id="R0d0496fc3b57458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102273ca7134006" /><Relationship Type="http://schemas.openxmlformats.org/officeDocument/2006/relationships/notesMaster" Target="/ppt/notesMasters/notesMaster1.xml" Id="R4af0f64fec57406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c521e88cdd845b6" /><Relationship Type="http://schemas.openxmlformats.org/officeDocument/2006/relationships/notesMaster" Target="/ppt/notesMasters/notesMaster1.xml" Id="R42cfa1d89018454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운동과 수면</a:t>
            </a:r>
          </a:p>
          <a:p xmlns:a="http://schemas.openxmlformats.org/drawingml/2006/main">
            <a:r>
              <a:t>나에게 맞는 시간과 강도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근거 대응: 전체 출처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U.S. Department of Health and Human Services. Physical Activity Guidelines Questions &amp; Answers. Updated 2025-11-19. https://odphp.health.gov/our-work/nutrition-physical-activity/physical-activity-guidelines/about-physical-activity-guidelines/questions-answers</a:t>
            </a:r>
          </a:p>
          <a:p xmlns:a="http://schemas.openxmlformats.org/drawingml/2006/main">
            <a:r>
              <a:t>2. Stutz J, Eiholzer R, Spengler CM. Effects of Evening Exercise on Sleep in Healthy Participants: A Systematic Review and Meta-Analysis. Sports Medicine. 2019;49(2):269-287. doi:10.1007/s40279-018-1015-0. https://pubmed.ncbi.nlm.nih.gov/30374942/</a:t>
            </a:r>
          </a:p>
          <a:p xmlns:a="http://schemas.openxmlformats.org/drawingml/2006/main">
            <a:r>
              <a:t>3. Leota J, et al. Dose-response relationship between evening exercise and sleep. Nature Communications. 2025;16:3297. doi:10.1038/s41467-025-58271-x. https://pubmed.ncbi.nlm.nih.gov/40234380/</a:t>
            </a:r>
          </a:p>
          <a:p xmlns:a="http://schemas.openxmlformats.org/drawingml/2006/main">
            <a:r>
              <a:t>4. Riedel A, et al. The effect of physical exercise interventions on insomnia: A systematic review and meta-analysis. Sleep Medicine Reviews. 2024;76:101948. doi:10.1016/j.smrv.2024.101948. https://pubmed.ncbi.nlm.nih.gov/38749363/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핵심은 ‘언제’보다 ‘꾸준히’</a:t>
            </a:r>
          </a:p>
          <a:p xmlns:a="http://schemas.openxmlformats.org/drawingml/2006/main">
            <a:r>
              <a:t>한 번의 운동도 그날의 수면 질에 도움이 될 수 있습니다.</a:t>
            </a:r>
          </a:p>
          <a:p xmlns:a="http://schemas.openxmlformats.org/drawingml/2006/main">
            <a:r>
              <a:t>성인 일반 목표: 주 150~300분 중강도 유산소 + 주 2일 근력운동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근거 대응: 미국 보건복지부 신체활동 지침(2025 확인)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U.S. Department of Health and Human Services. Physical Activity Guidelines Questions &amp; Answers. Updated 2025-11-19. https://odphp.health.gov/our-work/nutrition-physical-activity/physical-activity-guidelines/about-physical-activity-guidelines/questions-answers</a:t>
            </a:r>
          </a:p>
          <a:p xmlns:a="http://schemas.openxmlformats.org/drawingml/2006/main">
            <a:r>
              <a:t>2. Stutz J, Eiholzer R, Spengler CM. Effects of Evening Exercise on Sleep in Healthy Participants: A Systematic Review and Meta-Analysis. Sports Medicine. 2019;49(2):269-287. doi:10.1007/s40279-018-1015-0. https://pubmed.ncbi.nlm.nih.gov/30374942/</a:t>
            </a:r>
          </a:p>
          <a:p xmlns:a="http://schemas.openxmlformats.org/drawingml/2006/main">
            <a:r>
              <a:t>3. Leota J, et al. Dose-response relationship between evening exercise and sleep. Nature Communications. 2025;16:3297. doi:10.1038/s41467-025-58271-x. https://pubmed.ncbi.nlm.nih.gov/40234380/</a:t>
            </a:r>
          </a:p>
          <a:p xmlns:a="http://schemas.openxmlformats.org/drawingml/2006/main">
            <a:r>
              <a:t>4. Riedel A, et al. The effect of physical exercise interventions on insomnia: A systematic review and meta-analysis. Sleep Medicine Reviews. 2024;76:101948. doi:10.1016/j.smrv.2024.101948. https://pubmed.ncbi.nlm.nih.gov/38749363/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강도는 ‘대화 테스트’로</a:t>
            </a:r>
          </a:p>
          <a:p xmlns:a="http://schemas.openxmlformats.org/drawingml/2006/main">
            <a:r>
              <a:t>중강도: 말은 되지만 노래는 어려움</a:t>
            </a:r>
          </a:p>
          <a:p xmlns:a="http://schemas.openxmlformats.org/drawingml/2006/main">
            <a:r>
              <a:t>고강도: 몇 단어 뒤 숨을 고름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근거 대응: 미국 보건복지부 신체활동 지침(2025 확인)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U.S. Department of Health and Human Services. Physical Activity Guidelines Questions &amp; Answers. Updated 2025-11-19. https://odphp.health.gov/our-work/nutrition-physical-activity/physical-activity-guidelines/about-physical-activity-guidelines/questions-answers</a:t>
            </a:r>
          </a:p>
          <a:p xmlns:a="http://schemas.openxmlformats.org/drawingml/2006/main">
            <a:r>
              <a:t>2. Stutz J, Eiholzer R, Spengler CM. Effects of Evening Exercise on Sleep in Healthy Participants: A Systematic Review and Meta-Analysis. Sports Medicine. 2019;49(2):269-287. doi:10.1007/s40279-018-1015-0. https://pubmed.ncbi.nlm.nih.gov/30374942/</a:t>
            </a:r>
          </a:p>
          <a:p xmlns:a="http://schemas.openxmlformats.org/drawingml/2006/main">
            <a:r>
              <a:t>3. Leota J, et al. Dose-response relationship between evening exercise and sleep. Nature Communications. 2025;16:3297. doi:10.1038/s41467-025-58271-x. https://pubmed.ncbi.nlm.nih.gov/40234380/</a:t>
            </a:r>
          </a:p>
          <a:p xmlns:a="http://schemas.openxmlformats.org/drawingml/2006/main">
            <a:r>
              <a:t>4. Riedel A, et al. The effect of physical exercise interventions on insomnia: A systematic review and meta-analysis. Sleep Medicine Reviews. 2024;76:101948. doi:10.1016/j.smrv.2024.101948. https://pubmed.ncbi.nlm.nih.gov/38749363/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저녁 운동 = 나쁜 잠?</a:t>
            </a:r>
          </a:p>
          <a:p xmlns:a="http://schemas.openxmlformats.org/drawingml/2006/main">
            <a:r>
              <a:t>사실: 23개 연구 종합에서 저녁 운동 전체는 수면을 일관되게 악화시키지 않았습니다.</a:t>
            </a:r>
          </a:p>
          <a:p xmlns:a="http://schemas.openxmlformats.org/drawingml/2006/main">
            <a:r>
              <a:t>단, 취침 1시간 이내 끝나는 고강도 운동은 주의가 필요합니다.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근거 대응: Stutz et al., Sports Medicine, 2019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U.S. Department of Health and Human Services. Physical Activity Guidelines Questions &amp; Answers. Updated 2025-11-19. https://odphp.health.gov/our-work/nutrition-physical-activity/physical-activity-guidelines/about-physical-activity-guidelines/questions-answers</a:t>
            </a:r>
          </a:p>
          <a:p xmlns:a="http://schemas.openxmlformats.org/drawingml/2006/main">
            <a:r>
              <a:t>2. Stutz J, Eiholzer R, Spengler CM. Effects of Evening Exercise on Sleep in Healthy Participants: A Systematic Review and Meta-Analysis. Sports Medicine. 2019;49(2):269-287. doi:10.1007/s40279-018-1015-0. https://pubmed.ncbi.nlm.nih.gov/30374942/</a:t>
            </a:r>
          </a:p>
          <a:p xmlns:a="http://schemas.openxmlformats.org/drawingml/2006/main">
            <a:r>
              <a:t>3. Leota J, et al. Dose-response relationship between evening exercise and sleep. Nature Communications. 2025;16:3297. doi:10.1038/s41467-025-58271-x. https://pubmed.ncbi.nlm.nih.gov/40234380/</a:t>
            </a:r>
          </a:p>
          <a:p xmlns:a="http://schemas.openxmlformats.org/drawingml/2006/main">
            <a:r>
              <a:t>4. Riedel A, et al. The effect of physical exercise interventions on insomnia: A systematic review and meta-analysis. Sleep Medicine Reviews. 2024;76:101948. doi:10.1016/j.smrv.2024.101948. https://pubmed.ncbi.nlm.nih.gov/38749363/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늦고 강할수록 관찰된 위험</a:t>
            </a:r>
          </a:p>
          <a:p xmlns:a="http://schemas.openxmlformats.org/drawingml/2006/main">
            <a:r>
              <a:t>활동적인 성인 14,689명의 웨어러블 자료에서 취침 4시간 이내 격렬한 운동은 이후 수면 저하와 관련됐습니다.</a:t>
            </a:r>
          </a:p>
          <a:p xmlns:a="http://schemas.openxmlformats.org/drawingml/2006/main">
            <a:r>
              <a:t>관찰연구이므로 원인·결과로 단정할 수 없습니다.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근거 대응: Leota et al., Nature Communications, 2025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U.S. Department of Health and Human Services. Physical Activity Guidelines Questions &amp; Answers. Updated 2025-11-19. https://odphp.health.gov/our-work/nutrition-physical-activity/physical-activity-guidelines/about-physical-activity-guidelines/questions-answers</a:t>
            </a:r>
          </a:p>
          <a:p xmlns:a="http://schemas.openxmlformats.org/drawingml/2006/main">
            <a:r>
              <a:t>2. Stutz J, Eiholzer R, Spengler CM. Effects of Evening Exercise on Sleep in Healthy Participants: A Systematic Review and Meta-Analysis. Sports Medicine. 2019;49(2):269-287. doi:10.1007/s40279-018-1015-0. https://pubmed.ncbi.nlm.nih.gov/30374942/</a:t>
            </a:r>
          </a:p>
          <a:p xmlns:a="http://schemas.openxmlformats.org/drawingml/2006/main">
            <a:r>
              <a:t>3. Leota J, et al. Dose-response relationship between evening exercise and sleep. Nature Communications. 2025;16:3297. doi:10.1038/s41467-025-58271-x. https://pubmed.ncbi.nlm.nih.gov/40234380/</a:t>
            </a:r>
          </a:p>
          <a:p xmlns:a="http://schemas.openxmlformats.org/drawingml/2006/main">
            <a:r>
              <a:t>4. Riedel A, et al. The effect of physical exercise interventions on insomnia: A systematic review and meta-analysis. Sleep Medicine Reviews. 2024;76:101948. doi:10.1016/j.smrv.2024.101948. https://pubmed.ncbi.nlm.nih.gov/38749363/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오늘 밤 운동 고르기</a:t>
            </a:r>
          </a:p>
          <a:p xmlns:a="http://schemas.openxmlformats.org/drawingml/2006/main">
            <a:r>
              <a:t>취침 4시간 이상 전: 평소 운동 가능</a:t>
            </a:r>
          </a:p>
          <a:p xmlns:a="http://schemas.openxmlformats.org/drawingml/2006/main">
            <a:r>
              <a:t>4시간 이내: 걷기·가벼운 자전거·스트레칭부터</a:t>
            </a:r>
          </a:p>
          <a:p xmlns:a="http://schemas.openxmlformats.org/drawingml/2006/main">
            <a:r>
              <a:t>잠이 깨지면 더 일찍 또는 더 가볍게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근거 대응: Stutz et al., 2019; Leota et al., 2025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U.S. Department of Health and Human Services. Physical Activity Guidelines Questions &amp; Answers. Updated 2025-11-19. https://odphp.health.gov/our-work/nutrition-physical-activity/physical-activity-guidelines/about-physical-activity-guidelines/questions-answers</a:t>
            </a:r>
          </a:p>
          <a:p xmlns:a="http://schemas.openxmlformats.org/drawingml/2006/main">
            <a:r>
              <a:t>2. Stutz J, Eiholzer R, Spengler CM. Effects of Evening Exercise on Sleep in Healthy Participants: A Systematic Review and Meta-Analysis. Sports Medicine. 2019;49(2):269-287. doi:10.1007/s40279-018-1015-0. https://pubmed.ncbi.nlm.nih.gov/30374942/</a:t>
            </a:r>
          </a:p>
          <a:p xmlns:a="http://schemas.openxmlformats.org/drawingml/2006/main">
            <a:r>
              <a:t>3. Leota J, et al. Dose-response relationship between evening exercise and sleep. Nature Communications. 2025;16:3297. doi:10.1038/s41467-025-58271-x. https://pubmed.ncbi.nlm.nih.gov/40234380/</a:t>
            </a:r>
          </a:p>
          <a:p xmlns:a="http://schemas.openxmlformats.org/drawingml/2006/main">
            <a:r>
              <a:t>4. Riedel A, et al. The effect of physical exercise interventions on insomnia: A systematic review and meta-analysis. Sleep Medicine Reviews. 2024;76:101948. doi:10.1016/j.smrv.2024.101948. https://pubmed.ncbi.nlm.nih.gov/38749363/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7일, 나만의 테스트</a:t>
            </a:r>
          </a:p>
          <a:p xmlns:a="http://schemas.openxmlformats.org/drawingml/2006/main">
            <a:r>
              <a:t>운동 종료 시각·강도·잠든 시간·밤중 각성·다음 날 개운함을 기록하세요.</a:t>
            </a:r>
          </a:p>
          <a:p xmlns:a="http://schemas.openxmlformats.org/drawingml/2006/main">
            <a:r>
              <a:t>패턴이 보이면 시간과 강도를 한 가지씩 조정합니다.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근거 대응: 연구 결과를 개인 적용하기 위한 실천안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U.S. Department of Health and Human Services. Physical Activity Guidelines Questions &amp; Answers. Updated 2025-11-19. https://odphp.health.gov/our-work/nutrition-physical-activity/physical-activity-guidelines/about-physical-activity-guidelines/questions-answers</a:t>
            </a:r>
          </a:p>
          <a:p xmlns:a="http://schemas.openxmlformats.org/drawingml/2006/main">
            <a:r>
              <a:t>2. Stutz J, Eiholzer R, Spengler CM. Effects of Evening Exercise on Sleep in Healthy Participants: A Systematic Review and Meta-Analysis. Sports Medicine. 2019;49(2):269-287. doi:10.1007/s40279-018-1015-0. https://pubmed.ncbi.nlm.nih.gov/30374942/</a:t>
            </a:r>
          </a:p>
          <a:p xmlns:a="http://schemas.openxmlformats.org/drawingml/2006/main">
            <a:r>
              <a:t>3. Leota J, et al. Dose-response relationship between evening exercise and sleep. Nature Communications. 2025;16:3297. doi:10.1038/s41467-025-58271-x. https://pubmed.ncbi.nlm.nih.gov/40234380/</a:t>
            </a:r>
          </a:p>
          <a:p xmlns:a="http://schemas.openxmlformats.org/drawingml/2006/main">
            <a:r>
              <a:t>4. Riedel A, et al. The effect of physical exercise interventions on insomnia: A systematic review and meta-analysis. Sleep Medicine Reviews. 2024;76:101948. doi:10.1016/j.smrv.2024.101948. https://pubmed.ncbi.nlm.nih.gov/38749363/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오늘의 결론</a:t>
            </a:r>
          </a:p>
          <a:p xmlns:a="http://schemas.openxmlformats.org/drawingml/2006/main">
            <a:r>
              <a:t>좋은 시간은 ‘꾸준히 할 수 있고 잠을 해치지 않는 시간’입니다.</a:t>
            </a:r>
          </a:p>
          <a:p xmlns:a="http://schemas.openxmlformats.org/drawingml/2006/main">
            <a:r>
              <a:t>수면을 줄여 운동하지 말고, 불면이 지속되면 전문가와 상담하세요.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근거 대응: 전체 출처 종합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U.S. Department of Health and Human Services. Physical Activity Guidelines Questions &amp; Answers. Updated 2025-11-19. https://odphp.health.gov/our-work/nutrition-physical-activity/physical-activity-guidelines/about-physical-activity-guidelines/questions-answers</a:t>
            </a:r>
          </a:p>
          <a:p xmlns:a="http://schemas.openxmlformats.org/drawingml/2006/main">
            <a:r>
              <a:t>2. Stutz J, Eiholzer R, Spengler CM. Effects of Evening Exercise on Sleep in Healthy Participants: A Systematic Review and Meta-Analysis. Sports Medicine. 2019;49(2):269-287. doi:10.1007/s40279-018-1015-0. https://pubmed.ncbi.nlm.nih.gov/30374942/</a:t>
            </a:r>
          </a:p>
          <a:p xmlns:a="http://schemas.openxmlformats.org/drawingml/2006/main">
            <a:r>
              <a:t>3. Leota J, et al. Dose-response relationship between evening exercise and sleep. Nature Communications. 2025;16:3297. doi:10.1038/s41467-025-58271-x. https://pubmed.ncbi.nlm.nih.gov/40234380/</a:t>
            </a:r>
          </a:p>
          <a:p xmlns:a="http://schemas.openxmlformats.org/drawingml/2006/main">
            <a:r>
              <a:t>4. Riedel A, et al. The effect of physical exercise interventions on insomnia: A systematic review and meta-analysis. Sleep Medicine Reviews. 2024;76:101948. doi:10.1016/j.smrv.2024.101948. https://pubmed.ncbi.nlm.nih.gov/38749363/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c953e88b8e47e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3f47ddbee1431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9147c24893427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027b438f0546c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8d5c190f43b474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31af751eb0849c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766D916-85DC-4896-8A78-8799C86CE3D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4857750"/>
            <a:ext cx="121920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8448469-8723-421B-A757-A07640AF80D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7072313"/>
            <a:ext cx="1066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561FED3-51E9-402F-AF3D-6A62F3EAB6C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5357813"/>
            <a:ext cx="12192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88B2A39-990F-4009-BB4C-4B04C65B531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1000125"/>
            <a:ext cx="1352550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D54C0AE-3888-420E-8C13-3469871778C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3571875"/>
            <a:ext cx="13525500" cy="800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E510A93-1358-4ADB-9A2F-7E3675FB34B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1000125"/>
            <a:ext cx="1352550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267BD03-2E7F-4EE0-8827-48F61980D06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3571875"/>
            <a:ext cx="6286500" cy="800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24D404C-3E66-4659-B93A-E7EFCDEE16B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3571875"/>
            <a:ext cx="6286500" cy="800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0AAC2B7-7182-4198-A8A2-D940752D28A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1000125"/>
            <a:ext cx="1352550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E61F4E7-6557-4320-939F-50BE2317307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3571875"/>
            <a:ext cx="6286500" cy="800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d5dd916305e421d" /><Relationship Type="http://schemas.openxmlformats.org/officeDocument/2006/relationships/slideLayout" Target="/ppt/slideLayouts/slideLayout1.xml" Id="Ra7244f8fb9354ebb" /><Relationship Type="http://schemas.openxmlformats.org/officeDocument/2006/relationships/slideLayout" Target="/ppt/slideLayouts/slideLayout2.xml" Id="R4e519f15c1054300" /><Relationship Type="http://schemas.openxmlformats.org/officeDocument/2006/relationships/slideLayout" Target="/ppt/slideLayouts/slideLayout3.xml" Id="R070a984dbb294853" /><Relationship Type="http://schemas.openxmlformats.org/officeDocument/2006/relationships/slideLayout" Target="/ppt/slideLayouts/slideLayout4.xml" Id="R4559beb5e88e4cae" /><Relationship Type="http://schemas.openxmlformats.org/officeDocument/2006/relationships/slideLayout" Target="/ppt/slideLayouts/slideLayout5.xml" Id="R54f01965d12a4812" /><Relationship Type="http://schemas.openxmlformats.org/officeDocument/2006/relationships/slideLayout" Target="/ppt/slideLayouts/slideLayout6.xml" Id="R1476505eeef34b0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7244f8fb9354ebb"/>
    <p:sldLayoutId xmlns:r="http://schemas.openxmlformats.org/officeDocument/2006/relationships" id="2147483650" r:id="R4e519f15c1054300"/>
    <p:sldLayoutId xmlns:r="http://schemas.openxmlformats.org/officeDocument/2006/relationships" id="2147483651" r:id="R070a984dbb294853"/>
    <p:sldLayoutId xmlns:r="http://schemas.openxmlformats.org/officeDocument/2006/relationships" id="2147483652" r:id="R4559beb5e88e4cae"/>
    <p:sldLayoutId xmlns:r="http://schemas.openxmlformats.org/officeDocument/2006/relationships" id="2147483653" r:id="R54f01965d12a4812"/>
    <p:sldLayoutId xmlns:r="http://schemas.openxmlformats.org/officeDocument/2006/relationships" id="2147483654" r:id="R1476505eeef34b0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acff7116544626" /><Relationship Type="http://schemas.openxmlformats.org/officeDocument/2006/relationships/image" Target="/ppt/media/image.png" Id="R0f06e11fbc2b4e8f" /><Relationship Type="http://schemas.openxmlformats.org/officeDocument/2006/relationships/notesSlide" Target="/ppt/notesSlides/notesSlide1.xml" Id="Rc24e517a6382492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f9d116671c74c04" /><Relationship Type="http://schemas.openxmlformats.org/officeDocument/2006/relationships/image" Target="/ppt/media/image2.png" Id="R16fac150d6124308" /><Relationship Type="http://schemas.openxmlformats.org/officeDocument/2006/relationships/notesSlide" Target="/ppt/notesSlides/notesSlide2.xml" Id="R3c238a3f25f44db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10c750a133493b" /><Relationship Type="http://schemas.openxmlformats.org/officeDocument/2006/relationships/image" Target="/ppt/media/image3.png" Id="Rf1f551ac582a4f3c" /><Relationship Type="http://schemas.openxmlformats.org/officeDocument/2006/relationships/notesSlide" Target="/ppt/notesSlides/notesSlide3.xml" Id="Rbe46ef1d7bea47a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0492de3109840fd" /><Relationship Type="http://schemas.openxmlformats.org/officeDocument/2006/relationships/image" Target="/ppt/media/image4.png" Id="Rbd5b444b587b422f" /><Relationship Type="http://schemas.openxmlformats.org/officeDocument/2006/relationships/notesSlide" Target="/ppt/notesSlides/notesSlide4.xml" Id="Rb3e1a31558f8436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6c645e3e254cf6" /><Relationship Type="http://schemas.openxmlformats.org/officeDocument/2006/relationships/image" Target="/ppt/media/image5.png" Id="Rd04ccbd36be041f3" /><Relationship Type="http://schemas.openxmlformats.org/officeDocument/2006/relationships/notesSlide" Target="/ppt/notesSlides/notesSlide5.xml" Id="R004cd4209184498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d1e924adf4a4201" /><Relationship Type="http://schemas.openxmlformats.org/officeDocument/2006/relationships/image" Target="/ppt/media/image6.png" Id="Re4247dfa94de43a4" /><Relationship Type="http://schemas.openxmlformats.org/officeDocument/2006/relationships/notesSlide" Target="/ppt/notesSlides/notesSlide6.xml" Id="Rb0fac551c7c747e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0226b17b9d400e" /><Relationship Type="http://schemas.openxmlformats.org/officeDocument/2006/relationships/image" Target="/ppt/media/image7.png" Id="R2c57ce8104e7468e" /><Relationship Type="http://schemas.openxmlformats.org/officeDocument/2006/relationships/notesSlide" Target="/ppt/notesSlides/notesSlide7.xml" Id="Rd1d347a5c15c427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971ceccc8849f2" /><Relationship Type="http://schemas.openxmlformats.org/officeDocument/2006/relationships/image" Target="/ppt/media/image8.png" Id="R3dc098e8fa9a40a8" /><Relationship Type="http://schemas.openxmlformats.org/officeDocument/2006/relationships/notesSlide" Target="/ppt/notesSlides/notesSlide8.xml" Id="R48b6cd95ea4f45b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43BDFA-66EA-4478-8D03-7779895BE2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06e11fbc2b4e8f"/>
          <a:stretch xmlns:a="http://schemas.openxmlformats.org/drawingml/2006/main"/>
        </p:blipFill>
        <p:spPr>
          <a:xfrm xmlns:a="http://schemas.openxmlformats.org/drawingml/2006/main">
            <a:off x="0" y="0"/>
            <a:ext cx="10287000" cy="12858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86D4DB-F887-4031-BDBE-DD14BE10D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952500"/>
            <a:ext cx="4095750" cy="1047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REPORT 10 · 카드 1/08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운동과 수면</a:t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나에게 맞는 시간과 강도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근거 대응: 전체 출처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원본 이미지: ChatGPT v1.0</a:t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일반 건강정보이며 진단·치료를 대신하지 않습니다.</a:t>
            </a:r>
          </a:p>
        </p:txBody>
      </p:sp>
    </p:spTree>
    <p:extLst>
      <p:ext uri="{BB962C8B-B14F-4D97-AF65-F5344CB8AC3E}">
        <p14:creationId xmlns:p14="http://schemas.microsoft.com/office/powerpoint/2010/main" val="179617932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A465B9-5DFD-4719-ABE9-536D17AE4D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fac150d6124308"/>
          <a:stretch xmlns:a="http://schemas.openxmlformats.org/drawingml/2006/main"/>
        </p:blipFill>
        <p:spPr>
          <a:xfrm xmlns:a="http://schemas.openxmlformats.org/drawingml/2006/main">
            <a:off x="0" y="0"/>
            <a:ext cx="10287000" cy="12858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3BA5C3-38D3-4892-A09F-D698A390D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952500"/>
            <a:ext cx="4095750" cy="1047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REPORT 10 · 카드 2/08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핵심은 ‘언제’보다 ‘꾸준히’</a:t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한 번의 운동도 그날의 수면 질에 도움이 될 수 있습니다.</a:t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성인 일반 목표: 주 150~300분 중강도 유산소 + 주 2일 근력운동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근거 대응: 미국 보건복지부 신체활동 지침(2025 확인)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원본 이미지: ChatGPT v1.0</a:t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일반 건강정보이며 진단·치료를 대신하지 않습니다.</a:t>
            </a:r>
          </a:p>
        </p:txBody>
      </p:sp>
    </p:spTree>
    <p:extLst>
      <p:ext uri="{BB962C8B-B14F-4D97-AF65-F5344CB8AC3E}">
        <p14:creationId xmlns:p14="http://schemas.microsoft.com/office/powerpoint/2010/main" val="16274645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DF844F-90A3-40CC-9C31-C4D3F1B318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f551ac582a4f3c"/>
          <a:stretch xmlns:a="http://schemas.openxmlformats.org/drawingml/2006/main"/>
        </p:blipFill>
        <p:spPr>
          <a:xfrm xmlns:a="http://schemas.openxmlformats.org/drawingml/2006/main">
            <a:off x="0" y="0"/>
            <a:ext cx="10287000" cy="12858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B33511-7D9A-400D-92D8-F01502D1B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952500"/>
            <a:ext cx="4095750" cy="1047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REPORT 10 · 카드 3/08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강도는 ‘대화 테스트’로</a:t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중강도: 말은 되지만 노래는 어려움</a:t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고강도: 몇 단어 뒤 숨을 고름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근거 대응: 미국 보건복지부 신체활동 지침(2025 확인)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원본 이미지: ChatGPT v1.0</a:t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일반 건강정보이며 진단·치료를 대신하지 않습니다.</a:t>
            </a:r>
          </a:p>
        </p:txBody>
      </p:sp>
    </p:spTree>
    <p:extLst>
      <p:ext uri="{BB962C8B-B14F-4D97-AF65-F5344CB8AC3E}">
        <p14:creationId xmlns:p14="http://schemas.microsoft.com/office/powerpoint/2010/main" val="6828110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AA1E48-A97B-4A76-964B-2A6976E64C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5b444b587b422f"/>
          <a:stretch xmlns:a="http://schemas.openxmlformats.org/drawingml/2006/main"/>
        </p:blipFill>
        <p:spPr>
          <a:xfrm xmlns:a="http://schemas.openxmlformats.org/drawingml/2006/main">
            <a:off x="0" y="0"/>
            <a:ext cx="10287000" cy="12858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41B3A5-B7DB-461B-90DB-7B00A86C8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952500"/>
            <a:ext cx="4095750" cy="1047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REPORT 10 · 카드 4/08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저녁 운동 = 나쁜 잠?</a:t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사실: 23개 연구 종합에서 저녁 운동 전체는 수면을 일관되게 악화시키지 않았습니다.</a:t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단, 취침 1시간 이내 끝나는 고강도 운동은 주의가 필요합니다.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근거 대응: Stutz et al., Sports Medicine, 2019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원본 이미지: ChatGPT v1.0</a:t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일반 건강정보이며 진단·치료를 대신하지 않습니다.</a:t>
            </a:r>
          </a:p>
        </p:txBody>
      </p:sp>
    </p:spTree>
    <p:extLst>
      <p:ext uri="{BB962C8B-B14F-4D97-AF65-F5344CB8AC3E}">
        <p14:creationId xmlns:p14="http://schemas.microsoft.com/office/powerpoint/2010/main" val="143971095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338004-35A5-4EB6-A520-B3DE24EF17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4ccbd36be041f3"/>
          <a:stretch xmlns:a="http://schemas.openxmlformats.org/drawingml/2006/main"/>
        </p:blipFill>
        <p:spPr>
          <a:xfrm xmlns:a="http://schemas.openxmlformats.org/drawingml/2006/main">
            <a:off x="0" y="0"/>
            <a:ext cx="10287000" cy="12858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01F6AE-B1E5-4C5C-91B3-B73695C0A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952500"/>
            <a:ext cx="4095750" cy="1047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REPORT 10 · 카드 5/08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늦고 강할수록 관찰된 위험</a:t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활동적인 성인 14,689명의 웨어러블 자료에서 취침 4시간 이내 격렬한 운동은 이후 수면 저하와 관련됐습니다.</a:t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관찰연구이므로 원인·결과로 단정할 수 없습니다.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근거 대응: Leota et al., Nature Communications, 2025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원본 이미지: ChatGPT v1.0</a:t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일반 건강정보이며 진단·치료를 대신하지 않습니다.</a:t>
            </a:r>
          </a:p>
        </p:txBody>
      </p:sp>
    </p:spTree>
    <p:extLst>
      <p:ext uri="{BB962C8B-B14F-4D97-AF65-F5344CB8AC3E}">
        <p14:creationId xmlns:p14="http://schemas.microsoft.com/office/powerpoint/2010/main" val="34462664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C00483-D059-420D-A741-BA97F44D39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247dfa94de43a4"/>
          <a:stretch xmlns:a="http://schemas.openxmlformats.org/drawingml/2006/main"/>
        </p:blipFill>
        <p:spPr>
          <a:xfrm xmlns:a="http://schemas.openxmlformats.org/drawingml/2006/main">
            <a:off x="0" y="0"/>
            <a:ext cx="10287000" cy="12858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5F62A5-B188-4732-94C6-6AD230C13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952500"/>
            <a:ext cx="4095750" cy="1047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REPORT 10 · 카드 6/08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오늘 밤 운동 고르기</a:t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취침 4시간 이상 전: 평소 운동 가능</a:t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4시간 이내: 걷기·가벼운 자전거·스트레칭부터</a:t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잠이 깨지면 더 일찍 또는 더 가볍게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근거 대응: Stutz et al., 2019; Leota et al., 2025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원본 이미지: ChatGPT v1.0</a:t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일반 건강정보이며 진단·치료를 대신하지 않습니다.</a:t>
            </a:r>
          </a:p>
        </p:txBody>
      </p:sp>
    </p:spTree>
    <p:extLst>
      <p:ext uri="{BB962C8B-B14F-4D97-AF65-F5344CB8AC3E}">
        <p14:creationId xmlns:p14="http://schemas.microsoft.com/office/powerpoint/2010/main" val="113342618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2C6E49-2C7B-44B0-A9A9-E278AA04A0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57ce8104e7468e"/>
          <a:stretch xmlns:a="http://schemas.openxmlformats.org/drawingml/2006/main"/>
        </p:blipFill>
        <p:spPr>
          <a:xfrm xmlns:a="http://schemas.openxmlformats.org/drawingml/2006/main">
            <a:off x="0" y="0"/>
            <a:ext cx="10287000" cy="12858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6BFE43-48CA-488F-ACE8-499E2F7D1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952500"/>
            <a:ext cx="4095750" cy="1047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REPORT 10 · 카드 7/08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7일, 나만의 테스트</a:t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운동 종료 시각·강도·잠든 시간·밤중 각성·다음 날 개운함을 기록하세요.</a:t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패턴이 보이면 시간과 강도를 한 가지씩 조정합니다.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근거 대응: 연구 결과를 개인 적용하기 위한 실천안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원본 이미지: ChatGPT v1.0</a:t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일반 건강정보이며 진단·치료를 대신하지 않습니다.</a:t>
            </a:r>
          </a:p>
        </p:txBody>
      </p:sp>
    </p:spTree>
    <p:extLst>
      <p:ext uri="{BB962C8B-B14F-4D97-AF65-F5344CB8AC3E}">
        <p14:creationId xmlns:p14="http://schemas.microsoft.com/office/powerpoint/2010/main" val="120962898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8E6158-C6ED-4474-B0F8-0741ED2B66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c098e8fa9a40a8"/>
          <a:stretch xmlns:a="http://schemas.openxmlformats.org/drawingml/2006/main"/>
        </p:blipFill>
        <p:spPr>
          <a:xfrm xmlns:a="http://schemas.openxmlformats.org/drawingml/2006/main">
            <a:off x="0" y="0"/>
            <a:ext cx="10287000" cy="12858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32FB3C-FABF-4B86-AED2-5A85614AE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952500"/>
            <a:ext cx="4095750" cy="1047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REPORT 10 · 카드 8/08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오늘의 결론</a:t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좋은 시간은 ‘꾸준히 할 수 있고 잠을 해치지 않는 시간’입니다.</a:t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수면을 줄여 운동하지 말고, 불면이 지속되면 전문가와 상담하세요.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근거 대응: 전체 출처 종합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원본 이미지: ChatGPT v1.0</a:t>
            </a:r>
          </a:p>
          <a:p xmlns:a="http://schemas.openxmlformats.org/drawingml/2006/main">
            <a:pPr>
              <a:defRPr sz="2250">
                <a:solidFill>
                  <a:srgbClr val="FFFFFF"/>
                </a:solidFill>
              </a:defRPr>
            </a:pPr>
            <a:r>
              <a:rPr sz="2250">
                <a:solidFill>
                  <a:srgbClr val="FFFFFF"/>
                </a:solidFill>
              </a:rPr>
              <a:t>일반 건강정보이며 진단·치료를 대신하지 않습니다.</a:t>
            </a:r>
          </a:p>
        </p:txBody>
      </p:sp>
    </p:spTree>
    <p:extLst>
      <p:ext uri="{BB962C8B-B14F-4D97-AF65-F5344CB8AC3E}">
        <p14:creationId xmlns:p14="http://schemas.microsoft.com/office/powerpoint/2010/main" val="13751300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2026-10-16T16:33:43.8670000Z</dcterms:created>
  <dcterms:modified xsi:type="dcterms:W3CDTF">2026-10-16T16:33:43.8670000Z</dcterms:modified>
</coreProperties>
</file>