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eb6e66e76c04fe1" /><Relationship Type="http://schemas.openxmlformats.org/officeDocument/2006/relationships/extended-properties" Target="/docProps/app.xml" Id="R3433bb4dbd3145c1" /><Relationship Type="http://schemas.openxmlformats.org/officeDocument/2006/relationships/officeDocument" Target="/ppt/presentation.xml" Id="Rae471aecb1be41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c7a0854f644deb"/>
  </p:sldMasterIdLst>
  <p:notesMasterIdLst>
    <p:notesMasterId xmlns:r="http://schemas.openxmlformats.org/officeDocument/2006/relationships" r:id="R17bc6b44ddaf486b"/>
  </p:notesMasterIdLst>
  <p:sldIdLst>
    <p:sldId xmlns:r="http://schemas.openxmlformats.org/officeDocument/2006/relationships" id="256" r:id="R01ca05af8c01410d"/>
    <p:sldId xmlns:r="http://schemas.openxmlformats.org/officeDocument/2006/relationships" id="257" r:id="Rdd7bf141a0d74bb1"/>
    <p:sldId xmlns:r="http://schemas.openxmlformats.org/officeDocument/2006/relationships" id="258" r:id="R31a7ab33159042e9"/>
    <p:sldId xmlns:r="http://schemas.openxmlformats.org/officeDocument/2006/relationships" id="259" r:id="Rddb0cfac0f074148"/>
    <p:sldId xmlns:r="http://schemas.openxmlformats.org/officeDocument/2006/relationships" id="260" r:id="R2ddcf2ed6005480b"/>
    <p:sldId xmlns:r="http://schemas.openxmlformats.org/officeDocument/2006/relationships" id="261" r:id="Rc26180a83505431c"/>
    <p:sldId xmlns:r="http://schemas.openxmlformats.org/officeDocument/2006/relationships" id="262" r:id="R56f34b1ec7ff43cb"/>
    <p:sldId xmlns:r="http://schemas.openxmlformats.org/officeDocument/2006/relationships" id="263" r:id="R494aa5ac36714422"/>
  </p:sldIdLst>
  <p:sldSz cx="16002000" cy="133540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ce6c7c19164153" /><Relationship Type="http://schemas.openxmlformats.org/officeDocument/2006/relationships/slideMaster" Target="/ppt/slideMasters/slideMaster1.xml" Id="R2ec7a0854f644deb" /><Relationship Type="http://schemas.openxmlformats.org/officeDocument/2006/relationships/notesMaster" Target="/ppt/notesMasters/notesMaster1.xml" Id="R17bc6b44ddaf486b" /><Relationship Type="http://schemas.openxmlformats.org/officeDocument/2006/relationships/presProps" Target="/ppt/presProps.xml" Id="R9d478d94d19f4f46" /><Relationship Type="http://schemas.openxmlformats.org/officeDocument/2006/relationships/tableStyles" Target="/ppt/tableStyles.xml" Id="R647218d0fb1b470c" /><Relationship Type="http://schemas.openxmlformats.org/officeDocument/2006/relationships/slide" Target="/ppt/slides/slide1.xml" Id="R01ca05af8c01410d" /><Relationship Type="http://schemas.openxmlformats.org/officeDocument/2006/relationships/slide" Target="/ppt/slides/slide2.xml" Id="Rdd7bf141a0d74bb1" /><Relationship Type="http://schemas.openxmlformats.org/officeDocument/2006/relationships/slide" Target="/ppt/slides/slide3.xml" Id="R31a7ab33159042e9" /><Relationship Type="http://schemas.openxmlformats.org/officeDocument/2006/relationships/slide" Target="/ppt/slides/slide4.xml" Id="Rddb0cfac0f074148" /><Relationship Type="http://schemas.openxmlformats.org/officeDocument/2006/relationships/slide" Target="/ppt/slides/slide5.xml" Id="R2ddcf2ed6005480b" /><Relationship Type="http://schemas.openxmlformats.org/officeDocument/2006/relationships/slide" Target="/ppt/slides/slide6.xml" Id="Rc26180a83505431c" /><Relationship Type="http://schemas.openxmlformats.org/officeDocument/2006/relationships/slide" Target="/ppt/slides/slide7.xml" Id="R56f34b1ec7ff43cb" /><Relationship Type="http://schemas.openxmlformats.org/officeDocument/2006/relationships/slide" Target="/ppt/slides/slide8.xml" Id="R494aa5ac367144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ccfb0b125146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fe5e815a7c47b1" /><Relationship Type="http://schemas.openxmlformats.org/officeDocument/2006/relationships/notesMaster" Target="/ppt/notesMasters/notesMaster1.xml" Id="R5988ec62ba7b42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8dc57e394b4ed6" /><Relationship Type="http://schemas.openxmlformats.org/officeDocument/2006/relationships/notesMaster" Target="/ppt/notesMasters/notesMaster1.xml" Id="R1de8904d446c42e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96e21cb3da4b1c" /><Relationship Type="http://schemas.openxmlformats.org/officeDocument/2006/relationships/notesMaster" Target="/ppt/notesMasters/notesMaster1.xml" Id="R8464cdf53b9842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4052c2ace64c29" /><Relationship Type="http://schemas.openxmlformats.org/officeDocument/2006/relationships/notesMaster" Target="/ppt/notesMasters/notesMaster1.xml" Id="Rb9691f4fda864a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6e11e9177349c3" /><Relationship Type="http://schemas.openxmlformats.org/officeDocument/2006/relationships/notesMaster" Target="/ppt/notesMasters/notesMaster1.xml" Id="Re4347b71bba948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e0d3138dfe462e" /><Relationship Type="http://schemas.openxmlformats.org/officeDocument/2006/relationships/notesMaster" Target="/ppt/notesMasters/notesMaster1.xml" Id="R7175d5a2ba4048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e4377536e7465e" /><Relationship Type="http://schemas.openxmlformats.org/officeDocument/2006/relationships/notesMaster" Target="/ppt/notesMasters/notesMaster1.xml" Id="R8d42873ff7ed42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b0be813c214ed7" /><Relationship Type="http://schemas.openxmlformats.org/officeDocument/2006/relationships/notesMaster" Target="/ppt/notesMasters/notesMaster1.xml" Id="Rc5d21e57a34f43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낮잠의 길이와 시간 — 피로 회복과 밤잠 사이  </a:t>
            </a:r>
          </a:p>
          <a:p xmlns:a="http://schemas.openxmlformats.org/drawingml/2006/main">
            <a:r>
              <a:t>길이 안내 10~20분의 짧은 낮잠은 졸림 완화에 도움 될 수 있습니다. 개인차가 있습니다.  </a:t>
            </a:r>
          </a:p>
          <a:p xmlns:a="http://schemas.openxmlformats.org/drawingml/2006/main">
            <a:r>
              <a:t>시간 안내 밤에 잠들기 어렵다면 낮잠을 줄이거나 더 이른 오후에 시도해 보세요. 적절한 시간은 생활 리듬에 따라 다릅니다.  </a:t>
            </a:r>
          </a:p>
          <a:p xmlns:a="http://schemas.openxmlformats.org/drawingml/2006/main">
            <a:r>
              <a:t>수면관성 안내 낮잠 뒤에는 일시적인 멍함이 생길 수 있으며, 길이와 수면 상태에 따라 다릅니다.  </a:t>
            </a:r>
          </a:p>
          <a:p xmlns:a="http://schemas.openxmlformats.org/drawingml/2006/main">
            <a:r>
              <a:t>밤잠 영향 늦은 낮잠과 밤잠의 질 저하가 연관된 연구도 있습니다. 관찰연구이므로 인과관계를 뜻하지 않습니다.  </a:t>
            </a:r>
          </a:p>
          <a:p xmlns:a="http://schemas.openxmlformats.org/drawingml/2006/main">
            <a:r>
              <a:t>개인차 모든 사람에게 같은 답은 아닙니다.  </a:t>
            </a:r>
          </a:p>
          <a:p xmlns:a="http://schemas.openxmlformats.org/drawingml/2006/main">
            <a:r>
              <a:t>출처 대응 NHLBI; Leong 2023; Mograss 2022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핵심 요약  </a:t>
            </a:r>
          </a:p>
          <a:p xmlns:a="http://schemas.openxmlformats.org/drawingml/2006/main">
            <a:r>
              <a:t>- 낮잠은 일시적인 각성과 집중 유지에 도움 될 수 있습니다.  </a:t>
            </a:r>
          </a:p>
          <a:p xmlns:a="http://schemas.openxmlformats.org/drawingml/2006/main">
            <a:r>
              <a:t>- 하지만 밤잠을 완전히 대신하거나 수면부채를 모두 갚아주지는 못합니다.  </a:t>
            </a:r>
          </a:p>
          <a:p xmlns:a="http://schemas.openxmlformats.org/drawingml/2006/main">
            <a:r>
              <a:t>- 길이·시간대·개인차에 따라 효과와 부담이 달라집니다.  </a:t>
            </a:r>
          </a:p>
          <a:p xmlns:a="http://schemas.openxmlformats.org/drawingml/2006/main">
            <a:r>
              <a:t>하단 문구 핵심은 짧게, 너무 늦지 않게, 내 몸에 맞게.  </a:t>
            </a:r>
          </a:p>
          <a:p xmlns:a="http://schemas.openxmlformats.org/drawingml/2006/main">
            <a:r>
              <a:t>출처 대응 NHLBI; Leong 2023  </a:t>
            </a:r>
          </a:p>
          <a:p xmlns:a="http://schemas.openxmlformats.org/drawingml/2006/main">
            <a: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낮잠은 무엇을 도울까요?  </a:t>
            </a:r>
          </a:p>
          <a:p xmlns:a="http://schemas.openxmlformats.org/drawingml/2006/main">
            <a:r>
              <a:t>- 단기적인 각성과 집중: 일부 연구에서 오후 낮잠은 각성·집중 유지에 단기 도움을 보였습니다.  </a:t>
            </a:r>
          </a:p>
          <a:p xmlns:a="http://schemas.openxmlformats.org/drawingml/2006/main">
            <a:r>
              <a:t>- 기분과 기억 과제: 기분이나 기억 과제에서 도움이 보고된 연구도 있습니다.  </a:t>
            </a:r>
          </a:p>
          <a:p xmlns:a="http://schemas.openxmlformats.org/drawingml/2006/main">
            <a:r>
              <a:t>- 한계: 실제 생활 전반의 효과는 더 많은 연구가 필요합니다.  </a:t>
            </a:r>
          </a:p>
          <a:p xmlns:a="http://schemas.openxmlformats.org/drawingml/2006/main">
            <a:r>
              <a:t>하단 문구 효과는 일시적일 수 있으며, 모든 사람에게 같지 않습니다.  </a:t>
            </a:r>
          </a:p>
          <a:p xmlns:a="http://schemas.openxmlformats.org/drawingml/2006/main">
            <a:r>
              <a:t>출처 대응 Leong 2023; Brooks &amp; Lack 2006  </a:t>
            </a:r>
          </a:p>
          <a:p xmlns:a="http://schemas.openxmlformats.org/drawingml/2006/main">
            <a: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길이에 따라 달라집니다  </a:t>
            </a:r>
          </a:p>
          <a:p xmlns:a="http://schemas.openxmlformats.org/drawingml/2006/main">
            <a:r>
              <a:t>- 10~20분: 상대적으로 가볍고, 깬 뒤 회복이 빠를 수 있습니다.  </a:t>
            </a:r>
          </a:p>
          <a:p xmlns:a="http://schemas.openxmlformats.org/drawingml/2006/main">
            <a:r>
              <a:t>- 30분 안팎: 도움이 될 수 있지만, 깬 직후 멍함이 나타날 수 있습니다.  </a:t>
            </a:r>
          </a:p>
          <a:p xmlns:a="http://schemas.openxmlformats.org/drawingml/2006/main">
            <a:r>
              <a:t>- 60분 조건: Leong 2023 실험에서는 졸림 완화와 함께 깬 직후 수면관성도 관찰됐습니다. 모든 사람에게 같은 결과는 아닙니다.  </a:t>
            </a:r>
          </a:p>
          <a:p xmlns:a="http://schemas.openxmlformats.org/drawingml/2006/main">
            <a:r>
              <a:t>하단 문구 실험 조건의 예이며 권장 시간표는 아닙니다.  </a:t>
            </a:r>
          </a:p>
          <a:p xmlns:a="http://schemas.openxmlformats.org/drawingml/2006/main">
            <a:r>
              <a:t>출처 대응 Leong 2023; Brooks &amp; Lack 2006  </a:t>
            </a:r>
          </a:p>
          <a:p xmlns:a="http://schemas.openxmlformats.org/drawingml/2006/main">
            <a:r>
              <a:t>주의 Leong 연구의 60분 조건을 “60분 이상” 전체나 밤잠 영향으로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언제 자는지가 중요합니다  </a:t>
            </a:r>
          </a:p>
          <a:p xmlns:a="http://schemas.openxmlformats.org/drawingml/2006/main">
            <a:r>
              <a:t>- 이른 오후가 비교적 무난: 일반 수면위생 지침은 늦은 낮잠을 피하도록 권합니다.  </a:t>
            </a:r>
          </a:p>
          <a:p xmlns:a="http://schemas.openxmlformats.org/drawingml/2006/main">
            <a:r>
              <a:t>- 늦을수록 밤잠 영향 가능성: 늦은 낮잠은 밤 수면 분절과 나쁜 수면지표와 연관됐습니다.  </a:t>
            </a:r>
          </a:p>
          <a:p xmlns:a="http://schemas.openxmlformats.org/drawingml/2006/main">
            <a:r>
              <a:t>- 밤잠이 예민하다면: 더 짧게 하거나 피하는 편이 나을 수 있습니다.  </a:t>
            </a:r>
          </a:p>
          <a:p xmlns:a="http://schemas.openxmlformats.org/drawingml/2006/main">
            <a:r>
              <a:t>하단 문구 밤잠 문제가 있다면 낮잠의 길이와 시간대를 먼저 점검해 보세요.  </a:t>
            </a:r>
          </a:p>
          <a:p xmlns:a="http://schemas.openxmlformats.org/drawingml/2006/main">
            <a:r>
              <a:t>출처 대응 NHLBI; Mograss 2022  </a:t>
            </a:r>
          </a:p>
          <a:p xmlns:a="http://schemas.openxmlformats.org/drawingml/2006/main">
            <a:r>
              <a:t>주의 Mograss 2022는 관찰연구로 인과관계 단정 금지.  </a:t>
            </a:r>
          </a:p>
          <a:p xmlns:a="http://schemas.openxmlformats.org/drawingml/2006/main">
            <a: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깨어난 직후의 멍함, 수면관성  </a:t>
            </a:r>
          </a:p>
          <a:p xmlns:a="http://schemas.openxmlformats.org/drawingml/2006/main">
            <a:r>
              <a:t>- 무슨 뜻인가요? 낮잠 뒤 잠깐 멍하거나 둔한 느낌이 생길 수 있습니다.  </a:t>
            </a:r>
          </a:p>
          <a:p xmlns:a="http://schemas.openxmlformats.org/drawingml/2006/main">
            <a:r>
              <a:t>- 언제 더 두드러질까요? 더 길거나 깊게 잠든 뒤 더 두드러질 수 있습니다.  </a:t>
            </a:r>
          </a:p>
          <a:p xmlns:a="http://schemas.openxmlformats.org/drawingml/2006/main">
            <a:r>
              <a:t>- 실천 팁: 깬 직후 중요한 일을 바로 시작하지 마세요. 회복 시간은 개인마다 다릅니다. 졸리거나 멍하면 운전·위험 작업을 피하세요.  </a:t>
            </a:r>
          </a:p>
          <a:p xmlns:a="http://schemas.openxmlformats.org/drawingml/2006/main">
            <a:r>
              <a:t>하단 문구 낮잠 직후 바로 최고의 컨디션이 아닐 수 있습니다.  </a:t>
            </a:r>
          </a:p>
          <a:p xmlns:a="http://schemas.openxmlformats.org/drawingml/2006/main">
            <a:r>
              <a:t>출처 대응 Leong 2023; Hilditch 2016; NHTSA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오해와 사실  </a:t>
            </a:r>
          </a:p>
          <a:p xmlns:a="http://schemas.openxmlformats.org/drawingml/2006/main">
            <a:r>
              <a:t>오해 낮잠만 자면 수면부족을 다 메울 수 있다.  </a:t>
            </a:r>
          </a:p>
          <a:p xmlns:a="http://schemas.openxmlformats.org/drawingml/2006/main">
            <a:r>
              <a:t>사실 낮잠은 보조수단일 뿐, 밤잠을 완전히 대체하지 못합니다.  </a:t>
            </a:r>
          </a:p>
          <a:p xmlns:a="http://schemas.openxmlformats.org/drawingml/2006/main">
            <a:r>
              <a:t>오해 오래 잘수록 무조건 더 좋다.  </a:t>
            </a:r>
          </a:p>
          <a:p xmlns:a="http://schemas.openxmlformats.org/drawingml/2006/main">
            <a:r>
              <a:t>사실 긴 낮잠 뒤에는 멍함이 생길 수 있습니다. 늦은 낮잠과 밤잠의 질 저하가 연관된 연구도 있습니다.  </a:t>
            </a:r>
          </a:p>
          <a:p xmlns:a="http://schemas.openxmlformats.org/drawingml/2006/main">
            <a:r>
              <a:t>관찰연구 주의 낮잠 길이·시각·개인차를 구분해야 하며, 관찰된 연관을 인과관계로 단정하지 않습니다.  </a:t>
            </a:r>
          </a:p>
          <a:p xmlns:a="http://schemas.openxmlformats.org/drawingml/2006/main">
            <a:r>
              <a:t>하단 문구 낮잠은 치료가 아니라 생활습관 도구입니다.  </a:t>
            </a:r>
          </a:p>
          <a:p xmlns:a="http://schemas.openxmlformats.org/drawingml/2006/main">
            <a:r>
              <a:t>출처 대응 NHLBI; Leong 2023; Mograss 2022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제목 좋은잠 연구소장의 한마디  </a:t>
            </a:r>
          </a:p>
          <a:p xmlns:a="http://schemas.openxmlformats.org/drawingml/2006/main">
            <a:r>
              <a:t>인용문 좋은 낮잠은 ‘오래 자는 기술’이 아니라 밤잠을 해치지 않으면서 낮의 졸림을 다루는 균형입니다.  </a:t>
            </a:r>
          </a:p>
          <a:p xmlns:a="http://schemas.openxmlformats.org/drawingml/2006/main">
            <a:r>
              <a:t>실천 4단계  </a:t>
            </a:r>
          </a:p>
          <a:p xmlns:a="http://schemas.openxmlformats.org/drawingml/2006/main">
            <a:r>
              <a:t>1. 밤잠이 먼저입니다.  </a:t>
            </a:r>
          </a:p>
          <a:p xmlns:a="http://schemas.openxmlformats.org/drawingml/2006/main">
            <a:r>
              <a:t>2. 낮잠은 10~20분부터 시작해 보세요.  </a:t>
            </a:r>
          </a:p>
          <a:p xmlns:a="http://schemas.openxmlformats.org/drawingml/2006/main">
            <a:r>
              <a:t>3. 가능하면 너무 늦지 않은 시간에 시도하세요.  </a:t>
            </a:r>
          </a:p>
          <a:p xmlns:a="http://schemas.openxmlformats.org/drawingml/2006/main">
            <a:r>
              <a:t>4. 1주 정도 낮잠과 밤잠 변화를 기록해 보세요.  </a:t>
            </a:r>
          </a:p>
          <a:p xmlns:a="http://schemas.openxmlformats.org/drawingml/2006/main">
            <a:r>
              <a:t>주의 문구 지속적인 불면, 과도한 주간졸림, 코골이·무호흡이 의심되면 전문가 상담이 필요합니다.  </a:t>
            </a:r>
          </a:p>
          <a:p xmlns:a="http://schemas.openxmlformats.org/drawingml/2006/main">
            <a:r>
              <a:t>표시 정보 제공용 · AI 시각물 활용 · 특정 치료·효과 보장 아님  </a:t>
            </a:r>
          </a:p>
          <a:p xmlns:a="http://schemas.openxmlformats.org/drawingml/2006/main">
            <a:r>
              <a:t>출처 대응 NHLBI; 전체 근거 종합  </a:t>
            </a:r>
          </a:p>
          <a:p xmlns:a="http://schemas.openxmlformats.org/drawingml/2006/main">
            <a: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 GS-011 · REPORT 11 — 검증 출처</a:t>
            </a:r>
          </a:p>
          <a:p xmlns:a="http://schemas.openxmlformats.org/drawingml/2006/main">
            <a:r>
              <a:t>버전: v1.1-corrected</a:t>
            </a:r>
          </a:p>
          <a:p xmlns:a="http://schemas.openxmlformats.org/drawingml/2006/main">
            <a:r>
              <a:t>검증기준: 공공기관·동료심사 원문/초록 중심, 수치·주장 대조</a:t>
            </a:r>
          </a:p>
          <a:p xmlns:a="http://schemas.openxmlformats.org/drawingml/2006/main">
            <a:r>
              <a:t>검증시각: 2026-10-20 KST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1) NHLBI, NIH — Healthy Sleep Habits</a:t>
            </a:r>
          </a:p>
          <a:p xmlns:a="http://schemas.openxmlformats.org/drawingml/2006/main">
            <a:r>
              <a:t>- 원문: https://www.nhlbi.nih.gov/health/sleep-deprivation/healthy-sleep-habits</a:t>
            </a:r>
          </a:p>
          <a:p xmlns:a="http://schemas.openxmlformats.org/drawingml/2006/main">
            <a:r>
              <a:t>- 확인: 낮잠은 각성과 수행을 높일 수 있으나 밤에 잠들기 어렵다면 낮잠을 제한하거나 더 이른 오후에 하도록 안내. 성인 낮잠은 20분 이내라는 일반 수면위생 지침.</a:t>
            </a:r>
          </a:p>
          <a:p xmlns:a="http://schemas.openxmlformats.org/drawingml/2006/main">
            <a:r>
              <a:t>- 중요한 교정: 보편적으로 “오후 1~3시가 가장 효과적”이라는 문구는 없음.</a:t>
            </a:r>
          </a:p>
          <a:p xmlns:a="http://schemas.openxmlformats.org/drawingml/2006/main">
            <a:r>
              <a:t>- 적용: C01, C05, C08 및 본문 실천.</a:t>
            </a:r>
          </a:p>
          <a:p xmlns:a="http://schemas.openxmlformats.org/drawingml/2006/main">
            <a:r>
              <a:t>- 한계: 일반 수면위생 지침이지 개인별 임상 처방이 아님.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2) Leong RLF et al. Sleep. 2023;46(4):zsad025.</a:t>
            </a:r>
          </a:p>
          <a:p xmlns:a="http://schemas.openxmlformats.org/drawingml/2006/main">
            <a:r>
              <a:t>Influence of mid-afternoon nap duration and sleep parameters on memory encoding, mood, processing speed, and vigilance</a:t>
            </a:r>
          </a:p>
          <a:p xmlns:a="http://schemas.openxmlformats.org/drawingml/2006/main">
            <a:r>
              <a:t>- PubMed: https://pubmed.ncbi.nlm.nih.gov/36775965/</a:t>
            </a:r>
          </a:p>
          <a:p xmlns:a="http://schemas.openxmlformats.org/drawingml/2006/main">
            <a:r>
              <a:t>- PMC: https://pmc.ncbi.nlm.nih.gov/articles/PMC10091091/</a:t>
            </a:r>
          </a:p>
          <a:p xmlns:a="http://schemas.openxmlformats.org/drawingml/2006/main">
            <a:r>
              <a:t>- DOI: 10.1093/sleep/zsad025</a:t>
            </a:r>
          </a:p>
          <a:p xmlns:a="http://schemas.openxmlformats.org/drawingml/2006/main">
            <a:r>
              <a:t>- 설계: 젊은 성인 32명, 무작위 순서의 wake·실제 수면 10분·30분·60분 조건, 수면다원검사 확인.</a:t>
            </a:r>
          </a:p>
          <a:p xmlns:a="http://schemas.openxmlformats.org/drawingml/2006/main">
            <a:r>
              <a:t>- 결과: 10~60분 조건에서 긍정적 기분·주관적 졸림 개선. 인지효과는 과제별 차이. 30·60분 조건에서 수면관성이 관찰됐고 연구 내 약 30분 안에 해소.</a:t>
            </a:r>
          </a:p>
          <a:p xmlns:a="http://schemas.openxmlformats.org/drawingml/2006/main">
            <a:r>
              <a:t>- 교정 적용: C04의 “60분 이상”을 “60분 조건”으로 수정. 이 연구를 밤잠 일반 영향으로 확대하지 않음.</a:t>
            </a:r>
          </a:p>
          <a:p xmlns:a="http://schemas.openxmlformats.org/drawingml/2006/main">
            <a:r>
              <a:t>- 접근 한계: 확인 가능한 PubMed 초록 및 PMC 방법/결과를 대조했으며 전체 출판사 원문 접근에는 제한이 있었음.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3) Brooks A, Lack L. Sleep. 2006;29(6):831–840.</a:t>
            </a:r>
          </a:p>
          <a:p xmlns:a="http://schemas.openxmlformats.org/drawingml/2006/main">
            <a:r>
              <a:t>A brief afternoon nap following nocturnal sleep restriction: which nap duration is most recuperative?</a:t>
            </a:r>
          </a:p>
          <a:p xmlns:a="http://schemas.openxmlformats.org/drawingml/2006/main">
            <a:r>
              <a:t>- PubMed: https://pubmed.ncbi.nlm.nih.gov/16796222/</a:t>
            </a:r>
          </a:p>
          <a:p xmlns:a="http://schemas.openxmlformats.org/drawingml/2006/main">
            <a:r>
              <a:t>- DOI: 10.1093/sleep/29.6.831</a:t>
            </a:r>
          </a:p>
          <a:p xmlns:a="http://schemas.openxmlformats.org/drawingml/2006/main">
            <a:r>
              <a:t>- 대상/조건: 건강한 젊은 성인 24명, 전날 약 5시간 수면 제한 후 오후 실험.</a:t>
            </a:r>
          </a:p>
          <a:p xmlns:a="http://schemas.openxmlformats.org/drawingml/2006/main">
            <a:r>
              <a:t>- 정확한 조건: 무낮잠과 **실제 수면 5·10·20·30분 조건**을 반복측정 비교.</a:t>
            </a:r>
          </a:p>
          <a:p xmlns:a="http://schemas.openxmlformats.org/drawingml/2006/main">
            <a:r>
              <a:t>- 결과: 10분 조건은 여러 결과에서 즉각적 개선, 30분 조건은 직후 수면관성이 나타난 뒤 이후 개선.</a:t>
            </a:r>
          </a:p>
          <a:p xmlns:a="http://schemas.openxmlformats.org/drawingml/2006/main">
            <a:r>
              <a:t>- 교정: 기존 “5·10·20·30분 낮잠 기회”를 “실제 수면 5·10·20·30분 조건”으로 변경.</a:t>
            </a:r>
          </a:p>
          <a:p xmlns:a="http://schemas.openxmlformats.org/drawingml/2006/main">
            <a:r>
              <a:t>- 한계: 제한수면·젊은 성인·통제 실험 조건이므로 일반 생활 전체로 확대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4) Mograss M et al. J Sleep Res. 2022;31(5):e13578.</a:t>
            </a:r>
          </a:p>
          <a:p xmlns:a="http://schemas.openxmlformats.org/drawingml/2006/main">
            <a:r>
              <a:t>The effects of napping on night-time sleep in healthy young adults</a:t>
            </a:r>
          </a:p>
          <a:p xmlns:a="http://schemas.openxmlformats.org/drawingml/2006/main">
            <a:r>
              <a:t>- PubMed: https://pubmed.ncbi.nlm.nih.gov/35253300/</a:t>
            </a:r>
          </a:p>
          <a:p xmlns:a="http://schemas.openxmlformats.org/drawingml/2006/main">
            <a:r>
              <a:t>- DOI: 10.1111/jsr.13578</a:t>
            </a:r>
          </a:p>
          <a:p xmlns:a="http://schemas.openxmlformats.org/drawingml/2006/main">
            <a:r>
              <a:t>- 설계: 건강한 젊은 성인 62명, 8일 액티그래피 관찰.</a:t>
            </a:r>
          </a:p>
          <a:p xmlns:a="http://schemas.openxmlformats.org/drawingml/2006/main">
            <a:r>
              <a:t>- 구분: 늦은 낮잠은 밤잠까지 7시간 미만.</a:t>
            </a:r>
          </a:p>
          <a:p xmlns:a="http://schemas.openxmlformats.org/drawingml/2006/main">
            <a:r>
              <a:t>- 결과: 늦은 낮잠과 높은 낮잠 빈도가 더 나쁜 밤 수면지표와 연관. 낮잠 길이에 따른 유의한 차이는 확인되지 않음.</a:t>
            </a:r>
          </a:p>
          <a:p xmlns:a="http://schemas.openxmlformats.org/drawingml/2006/main">
            <a:r>
              <a:t>- 교정 적용: C07에서 단순한 “길수록 밤잠 영향 증가” 표현 제거.</a:t>
            </a:r>
          </a:p>
          <a:p xmlns:a="http://schemas.openxmlformats.org/drawingml/2006/main">
            <a:r>
              <a:t>- 한계: 관찰연구이므로 인과 추론 금지.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5) Hilditch CJ et al. Sleep. 2016;39(3):675–685.</a:t>
            </a:r>
          </a:p>
          <a:p xmlns:a="http://schemas.openxmlformats.org/drawingml/2006/main">
            <a:r>
              <a:t>A 30-Minute, but Not a 10-Minute Nighttime Nap is Associated with Sleep Inertia</a:t>
            </a:r>
          </a:p>
          <a:p xmlns:a="http://schemas.openxmlformats.org/drawingml/2006/main">
            <a:r>
              <a:t>- PubMed: https://pubmed.ncbi.nlm.nih.gov/26715234/</a:t>
            </a:r>
          </a:p>
          <a:p xmlns:a="http://schemas.openxmlformats.org/drawingml/2006/main">
            <a:r>
              <a:t>- DOI: 10.5665/sleep.5550</a:t>
            </a:r>
          </a:p>
          <a:p xmlns:a="http://schemas.openxmlformats.org/drawingml/2006/main">
            <a:r>
              <a:t>- 설계: 건강한 성인 31명, 모의 야간근무, 04시에 끝나는 10분·30분 낮잠 조건.</a:t>
            </a:r>
          </a:p>
          <a:p xmlns:a="http://schemas.openxmlformats.org/drawingml/2006/main">
            <a:r>
              <a:t>- 결과: 30분 조건의 일부 객관적 수행저하가 47분 시점에도 남음. 주관적 자기평가와 객관 수행이 일치하지 않을 수 있음.</a:t>
            </a:r>
          </a:p>
          <a:p xmlns:a="http://schemas.openxmlformats.org/drawingml/2006/main">
            <a:r>
              <a:t>- 교정 적용: C06의 “15~30분 기다리면 안전”처럼 읽힐 수 있는 고정 대기시간 제거.</a:t>
            </a:r>
          </a:p>
          <a:p xmlns:a="http://schemas.openxmlformats.org/drawingml/2006/main">
            <a:r>
              <a:t>- 한계: 야간근무 실험이므로 일반 오후 낮잠에 직접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6) NHTSA — Drowsy Driving</a:t>
            </a:r>
          </a:p>
          <a:p xmlns:a="http://schemas.openxmlformats.org/drawingml/2006/main">
            <a:r>
              <a:t>- 원문: https://www.nhtsa.gov/risky-driving/drowsy-driving</a:t>
            </a:r>
          </a:p>
          <a:p xmlns:a="http://schemas.openxmlformats.org/drawingml/2006/main">
            <a:r>
              <a:t>- 확인: 졸음 상태의 운전을 피하고 충분한 수면을 우선할 것을 강조. 카페인·짧은 낮잠은 단기 대책이며 안전을 지속적으로 보장하지 않음.</a:t>
            </a:r>
          </a:p>
          <a:p xmlns:a="http://schemas.openxmlformats.org/drawingml/2006/main">
            <a:r>
              <a:t>- 적용: C06/본문/Instagram/X의 운전 안전 문구 보조.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## 사용 원칙</a:t>
            </a:r>
          </a:p>
          <a:p xmlns:a="http://schemas.openxmlformats.org/drawingml/2006/main">
            <a:r>
              <a:t>- 관찰연구는 “연관”으로만 표현.</a:t>
            </a:r>
          </a:p>
          <a:p xmlns:a="http://schemas.openxmlformats.org/drawingml/2006/main">
            <a:r>
              <a:t>- 낮잠을 만성 수면부족의 완전한 보상으로 표현하지 않음.</a:t>
            </a:r>
          </a:p>
          <a:p xmlns:a="http://schemas.openxmlformats.org/drawingml/2006/main">
            <a:r>
              <a:t>- 특정 길이·시간대를 모든 사람의 정답으로 단정하지 않음.</a:t>
            </a:r>
          </a:p>
          <a:p xmlns:a="http://schemas.openxmlformats.org/drawingml/2006/main">
            <a:r>
              <a:t>- 졸리거나 멍하면 운전·위험 작업을 피하도록 안내하며 고정 대기시간을 안전 기준처럼 제시하지 않음.</a:t>
            </a:r>
          </a:p>
          <a:p xmlns:a="http://schemas.openxmlformats.org/drawingml/2006/main">
            <a:r>
              <a:t>- 진단·처방·치료·건강효과 보장 금지.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bce2fff2644c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c9428b0f8640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a2fe784706461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57e6a5e648404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92d67db3ad464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509b56d01d43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E40553-6837-4B38-AD2C-E334A399BE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00200" y="5044863"/>
            <a:ext cx="12801600" cy="19289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4689ADD-395F-4CA3-BCEC-F35B4071F4C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400300" y="7344728"/>
            <a:ext cx="11201400" cy="14837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4B34CA-B0CD-4CA2-A499-1414A5A891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00200" y="5564188"/>
            <a:ext cx="12801600" cy="2225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5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830249F-33D2-4217-A827-08AABD902F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00113" y="1038648"/>
            <a:ext cx="14201775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DE15C46-5555-425A-AF03-4555387562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00113" y="3709458"/>
            <a:ext cx="14201775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000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000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001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5001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9002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3002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003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1003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5004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E93CF55-FE74-4A43-AD7A-14E3D9A234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00113" y="1038648"/>
            <a:ext cx="14201775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3AEBAC-E7BF-40B9-8820-0DA07F1655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00113" y="3709458"/>
            <a:ext cx="6600825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000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000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001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5001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9002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3002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003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1003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5004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AE4A0C-CD0A-4172-9C52-238E4FACA0D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01063" y="3709458"/>
            <a:ext cx="6600825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000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000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001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5001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9002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3002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003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1003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5004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75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F804C3-C0D4-4A36-963B-82AFC6B163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00113" y="1038648"/>
            <a:ext cx="14201775" cy="16321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33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75C0FCB-CF6E-41BB-BECD-23BC265FA6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00113" y="3709458"/>
            <a:ext cx="6600825" cy="8309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000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000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001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5001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9002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3002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003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10038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500438" indent="-300037" algn="l">
              <a:lnSpc>
                <a:spcPct val="110000"/>
              </a:lnSpc>
              <a:spcBef>
                <a:spcPts val="0"/>
              </a:spcBef>
              <a:spcAft>
                <a:spcPts val="1575"/>
              </a:spcAft>
              <a:buChar char="•"/>
              <a:defRPr sz="295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f3afee1f9f477e" /><Relationship Type="http://schemas.openxmlformats.org/officeDocument/2006/relationships/slideLayout" Target="/ppt/slideLayouts/slideLayout1.xml" Id="R62b241a477cf44bb" /><Relationship Type="http://schemas.openxmlformats.org/officeDocument/2006/relationships/slideLayout" Target="/ppt/slideLayouts/slideLayout2.xml" Id="R517e657a5edf4853" /><Relationship Type="http://schemas.openxmlformats.org/officeDocument/2006/relationships/slideLayout" Target="/ppt/slideLayouts/slideLayout3.xml" Id="Rf08024967dd34b61" /><Relationship Type="http://schemas.openxmlformats.org/officeDocument/2006/relationships/slideLayout" Target="/ppt/slideLayouts/slideLayout4.xml" Id="R97fe973196314545" /><Relationship Type="http://schemas.openxmlformats.org/officeDocument/2006/relationships/slideLayout" Target="/ppt/slideLayouts/slideLayout5.xml" Id="Raa0318e4f6064b13" /><Relationship Type="http://schemas.openxmlformats.org/officeDocument/2006/relationships/slideLayout" Target="/ppt/slideLayouts/slideLayout6.xml" Id="Re6466e0e045246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b241a477cf44bb"/>
    <p:sldLayoutId xmlns:r="http://schemas.openxmlformats.org/officeDocument/2006/relationships" id="2147483650" r:id="R517e657a5edf4853"/>
    <p:sldLayoutId xmlns:r="http://schemas.openxmlformats.org/officeDocument/2006/relationships" id="2147483651" r:id="Rf08024967dd34b61"/>
    <p:sldLayoutId xmlns:r="http://schemas.openxmlformats.org/officeDocument/2006/relationships" id="2147483652" r:id="R97fe973196314545"/>
    <p:sldLayoutId xmlns:r="http://schemas.openxmlformats.org/officeDocument/2006/relationships" id="2147483653" r:id="Raa0318e4f6064b13"/>
    <p:sldLayoutId xmlns:r="http://schemas.openxmlformats.org/officeDocument/2006/relationships" id="2147483654" r:id="Re6466e0e045246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ddd070ad5477c" /><Relationship Type="http://schemas.openxmlformats.org/officeDocument/2006/relationships/image" Target="/ppt/media/image.png" Id="R4ded2d193ff94149" /><Relationship Type="http://schemas.openxmlformats.org/officeDocument/2006/relationships/notesSlide" Target="/ppt/notesSlides/notesSlide1.xml" Id="Ra75bf964b4a74d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b73a2b348b4b67" /><Relationship Type="http://schemas.openxmlformats.org/officeDocument/2006/relationships/image" Target="/ppt/media/image2.png" Id="R44cc3001589d4291" /><Relationship Type="http://schemas.openxmlformats.org/officeDocument/2006/relationships/notesSlide" Target="/ppt/notesSlides/notesSlide2.xml" Id="R08a2e0a2921d4f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4f4faaa0a44b42" /><Relationship Type="http://schemas.openxmlformats.org/officeDocument/2006/relationships/image" Target="/ppt/media/image3.png" Id="R28fb44e995a24248" /><Relationship Type="http://schemas.openxmlformats.org/officeDocument/2006/relationships/notesSlide" Target="/ppt/notesSlides/notesSlide3.xml" Id="Re73f1d7c644947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aabffbdca4a5a" /><Relationship Type="http://schemas.openxmlformats.org/officeDocument/2006/relationships/image" Target="/ppt/media/image4.png" Id="Rb0dbf3fc198b43b0" /><Relationship Type="http://schemas.openxmlformats.org/officeDocument/2006/relationships/notesSlide" Target="/ppt/notesSlides/notesSlide4.xml" Id="R5bb7e3d4151645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543a61efe94dd2" /><Relationship Type="http://schemas.openxmlformats.org/officeDocument/2006/relationships/image" Target="/ppt/media/image5.png" Id="Rc539d477ccb746f0" /><Relationship Type="http://schemas.openxmlformats.org/officeDocument/2006/relationships/notesSlide" Target="/ppt/notesSlides/notesSlide5.xml" Id="Rbc55e188c14d40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ed4bcd9c3a43b4" /><Relationship Type="http://schemas.openxmlformats.org/officeDocument/2006/relationships/image" Target="/ppt/media/image6.png" Id="R742405efef274c46" /><Relationship Type="http://schemas.openxmlformats.org/officeDocument/2006/relationships/notesSlide" Target="/ppt/notesSlides/notesSlide6.xml" Id="R790e13f4b721493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79f0fd9f264685" /><Relationship Type="http://schemas.openxmlformats.org/officeDocument/2006/relationships/image" Target="/ppt/media/image7.png" Id="R0ab10b38019e43d3" /><Relationship Type="http://schemas.openxmlformats.org/officeDocument/2006/relationships/notesSlide" Target="/ppt/notesSlides/notesSlide7.xml" Id="Rffcacfe890b746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f45b07ae404431" /><Relationship Type="http://schemas.openxmlformats.org/officeDocument/2006/relationships/image" Target="/ppt/media/image8.png" Id="Rc242185a32634010" /><Relationship Type="http://schemas.openxmlformats.org/officeDocument/2006/relationships/notesSlide" Target="/ppt/notesSlides/notesSlide8.xml" Id="R242458eaddf54c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715776-7804-4530-8EA8-170B3E8464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d2d193ff94149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BDFB5-29AF-4A20-906C-447F45B4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01/08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낮잠의 길이와 시간 — 피로 회복과 밤잠 사이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길이 안내 10~20분의 짧은 낮잠은 졸림 완화에 도움 될 수 있습니다. 개인차가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시간 안내 밤에 잠들기 어렵다면 낮잠을 줄이거나 더 이른 오후에 시도해 보세요. 적절한 시간은 생활 리듬에 따라 다릅니다.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수면관성 안내 낮잠 뒤에는 일시적인 멍함이 생길 수 있으며, 길이와 수면 상태에 따라 다릅니다.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밤잠 영향 늦은 낮잠과 밤잠의 질 저하가 연관된 연구도 있습니다. 관찰연구이므로 인과관계를 뜻하지 않습니다.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개인차 모든 사람에게 같은 답은 아닙니다.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Leong 2023; Mograss 2022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3928613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034EE-5D0C-4CA0-96F0-B99E902D63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cc3001589d4291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407B82-39E1-4162-A37E-9A4F895FE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02/08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핵심 요약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낮잠은 일시적인 각성과 집중 유지에 도움 될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하지만 밤잠을 완전히 대신하거나 수면부채를 모두 갚아주지는 못합니다.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길이·시간대·개인차에 따라 효과와 부담이 달라집니다.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핵심은 짧게, 너무 늦지 않게, 내 몸에 맞게.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Leong 2023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1703205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150FB3-26A3-47F7-867D-896168BA1B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b44e995a24248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B6133-22CE-450D-B9DC-48AC9125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03/08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낮잠은 무엇을 도울까요?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단기적인 각성과 집중: 일부 연구에서 오후 낮잠은 각성·집중 유지에 단기 도움을 보였습니다.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기분과 기억 과제: 기분이나 기억 과제에서 도움이 보고된 연구도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한계: 실제 생활 전반의 효과는 더 많은 연구가 필요합니다.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효과는 일시적일 수 있으며, 모든 사람에게 같지 않습니다.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Leong 2023; Brooks &amp; Lack 2006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21088049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74FC4E-7FF7-459E-9361-88EA13DFAB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bf3fc198b43b0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B6EE8-D1D9-4AC1-BCDD-CECF383A7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04/08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길이에 따라 달라집니다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- 10~20분: 상대적으로 가볍고, 깬 뒤 회복이 빠를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- 30분 안팎: 도움이 될 수 있지만, 깬 직후 멍함이 나타날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- 60분 조건: Leong 2023 실험에서는 졸림 완화와 함께 깬 직후 수면관성도 관찰됐습니다. 모든 사람에게 같은 결과는 아닙니다.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실험 조건의 예이며 권장 시간표는 아닙니다.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Leong 2023; Brooks &amp; Lack 2006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Leong 연구의 60분 조건을 “60분 이상” 전체나 밤잠 영향으로 일반화하지 않음.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8794876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9559A-D10E-4188-A279-C727535174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39d477ccb746f0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13900-51CC-4472-A9C1-8A2BD36D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05/08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언제 자는지가 중요합니다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이른 오후가 비교적 무난: 일반 수면위생 지침은 늦은 낮잠을 피하도록 권합니다.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늦을수록 밤잠 영향 가능성: 늦은 낮잠은 밤 수면 분절과 나쁜 수면지표와 연관됐습니다.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밤잠이 예민하다면: 더 짧게 하거나 피하는 편이 나을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밤잠 문제가 있다면 낮잠의 길이와 시간대를 먼저 점검해 보세요.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Mograss 2022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Mograss 2022는 관찰연구로 인과관계 단정 금지.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7825239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F51405-3925-4049-B5CC-4765275AE1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2405efef274c46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E290C-247D-45E9-928E-D17ECF9B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06/08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깨어난 직후의 멍함, 수면관성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무슨 뜻인가요? 낮잠 뒤 잠깐 멍하거나 둔한 느낌이 생길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언제 더 두드러질까요? 더 길거나 깊게 잠든 뒤 더 두드러질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- 실천 팁: 깬 직후 중요한 일을 바로 시작하지 마세요. 회복 시간은 개인마다 다릅니다. 졸리거나 멍하면 운전·위험 작업을 피하세요.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낮잠 직후 바로 최고의 컨디션이 아닐 수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Leong 2023; Hilditch 2016; NHTSA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2294566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A896A7-702D-4B09-B0C3-3ED50CC83C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b10b38019e43d3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3414C7-1508-4B17-B1E7-3688F2F5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07/08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오해와 사실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낮잠만 자면 수면부족을 다 메울 수 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낮잠은 보조수단일 뿐, 밤잠을 완전히 대체하지 못합니다.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오해 오래 잘수록 무조건 더 좋다.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사실 긴 낮잠 뒤에는 멍함이 생길 수 있습니다. 늦은 낮잠과 밤잠의 질 저하가 연관된 연구도 있습니다.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관찰연구 주의 낮잠 길이·시각·개인차를 구분해야 하며, 관찰된 연관을 인과관계로 단정하지 않습니다.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하단 문구 낮잠은 치료가 아니라 생활습관 도구입니다.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Leong 2023; Mograss 2022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9249445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6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00013-9A07-4289-AF25-007BEE6A0B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2185a32634010"/>
          <a:stretch xmlns:a="http://schemas.openxmlformats.org/drawingml/2006/main"/>
        </p:blipFill>
        <p:spPr>
          <a:xfrm xmlns:a="http://schemas.openxmlformats.org/drawingml/2006/main">
            <a:off x="0" y="0"/>
            <a:ext cx="10687050" cy="133540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FA3E21-D5FE-4D11-B429-703038E0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523875"/>
            <a:ext cx="4476750" cy="1200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defPPr>
            <a:lvl1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1pPr>
            <a:lvl2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2pPr>
            <a:lvl3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3pPr>
            <a:lvl4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4pPr>
            <a:lvl5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5pPr>
            <a:lvl6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6pPr>
            <a:lvl7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7pPr>
            <a:lvl8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8pPr>
            <a:lvl9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lvl9pPr>
          </a:lstStyle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REPORT 11 · 카드 08/08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편집용 문안·출처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제목 좋은잠 연구소장의 한마디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인용문 좋은 낮잠은 ‘오래 자는 기술’이 아니라 밤잠을 해치지 않으면서 낮의 졸림을 다루는 균형입니다.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실천 4단계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1. 밤잠이 먼저입니다.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2. 낮잠은 10~20분부터 시작해 보세요.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3. 가능하면 너무 늦지 않은 시간에 시도하세요.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4. 1주 정도 낮잠과 밤잠 변화를 기록해 보세요.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주의 문구 지속적인 불면, 과도한 주간졸림, 코골이·무호흡이 의심되면 전문가 상담이 필요합니다.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표시 정보 제공용 · AI 시각물 활용 · 특정 치료·효과 보장 아님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출처 대응 NHLBI; 전체 근거 종합  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원본 바이트 보존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원본 이미지: ChatGPT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검토·구성: Codex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이미지 내부 글자는 이미지입니다.</a:t>
            </a:r>
          </a:p>
          <a:p xmlns:a="http://schemas.openxmlformats.org/drawingml/2006/main">
            <a:pPr>
              <a:def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문안은 오른쪽 영역에서 편집할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648353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2026-10-20T10:51:53.5690000Z</dcterms:created>
  <dcterms:modified xsi:type="dcterms:W3CDTF">2026-10-20T10:51:53.5690000Z</dcterms:modified>
</coreProperties>
</file>