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3160fe87a243a6" /><Relationship Type="http://schemas.openxmlformats.org/officeDocument/2006/relationships/extended-properties" Target="/docProps/app.xml" Id="Rb293c458c0004ffd" /><Relationship Type="http://schemas.openxmlformats.org/officeDocument/2006/relationships/officeDocument" Target="/ppt/presentation.xml" Id="Radd593c2d59b4b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670d1465304120"/>
  </p:sldMasterIdLst>
  <p:notesMasterIdLst>
    <p:notesMasterId xmlns:r="http://schemas.openxmlformats.org/officeDocument/2006/relationships" r:id="R8264ca269c3c4916"/>
  </p:notesMasterIdLst>
  <p:sldIdLst>
    <p:sldId xmlns:r="http://schemas.openxmlformats.org/officeDocument/2006/relationships" id="256" r:id="R77ba27aee5094a67"/>
    <p:sldId xmlns:r="http://schemas.openxmlformats.org/officeDocument/2006/relationships" id="257" r:id="R5040259995b0470d"/>
    <p:sldId xmlns:r="http://schemas.openxmlformats.org/officeDocument/2006/relationships" id="258" r:id="R81b76142b98b477d"/>
    <p:sldId xmlns:r="http://schemas.openxmlformats.org/officeDocument/2006/relationships" id="259" r:id="R090a6292b1a545c2"/>
    <p:sldId xmlns:r="http://schemas.openxmlformats.org/officeDocument/2006/relationships" id="260" r:id="R63e3000dbd734546"/>
    <p:sldId xmlns:r="http://schemas.openxmlformats.org/officeDocument/2006/relationships" id="261" r:id="R5c0ee4da753443f3"/>
    <p:sldId xmlns:r="http://schemas.openxmlformats.org/officeDocument/2006/relationships" id="262" r:id="Re9809ca58337400d"/>
    <p:sldId xmlns:r="http://schemas.openxmlformats.org/officeDocument/2006/relationships" id="263" r:id="Re353f77b0d2c4ab2"/>
  </p:sldIdLst>
  <p:sldSz cx="18288000" cy="133540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c935a5eb874681" /><Relationship Type="http://schemas.openxmlformats.org/officeDocument/2006/relationships/slideMaster" Target="/ppt/slideMasters/slideMaster1.xml" Id="R00670d1465304120" /><Relationship Type="http://schemas.openxmlformats.org/officeDocument/2006/relationships/notesMaster" Target="/ppt/notesMasters/notesMaster1.xml" Id="R8264ca269c3c4916" /><Relationship Type="http://schemas.openxmlformats.org/officeDocument/2006/relationships/presProps" Target="/ppt/presProps.xml" Id="Rfcdfe51b4d5a4736" /><Relationship Type="http://schemas.openxmlformats.org/officeDocument/2006/relationships/tableStyles" Target="/ppt/tableStyles.xml" Id="R9c5994e952994fe8" /><Relationship Type="http://schemas.openxmlformats.org/officeDocument/2006/relationships/slide" Target="/ppt/slides/slide1.xml" Id="R77ba27aee5094a67" /><Relationship Type="http://schemas.openxmlformats.org/officeDocument/2006/relationships/slide" Target="/ppt/slides/slide2.xml" Id="R5040259995b0470d" /><Relationship Type="http://schemas.openxmlformats.org/officeDocument/2006/relationships/slide" Target="/ppt/slides/slide3.xml" Id="R81b76142b98b477d" /><Relationship Type="http://schemas.openxmlformats.org/officeDocument/2006/relationships/slide" Target="/ppt/slides/slide4.xml" Id="R090a6292b1a545c2" /><Relationship Type="http://schemas.openxmlformats.org/officeDocument/2006/relationships/slide" Target="/ppt/slides/slide5.xml" Id="R63e3000dbd734546" /><Relationship Type="http://schemas.openxmlformats.org/officeDocument/2006/relationships/slide" Target="/ppt/slides/slide6.xml" Id="R5c0ee4da753443f3" /><Relationship Type="http://schemas.openxmlformats.org/officeDocument/2006/relationships/slide" Target="/ppt/slides/slide7.xml" Id="Re9809ca58337400d" /><Relationship Type="http://schemas.openxmlformats.org/officeDocument/2006/relationships/slide" Target="/ppt/slides/slide8.xml" Id="Re353f77b0d2c4a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1b0aa5ebaf41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8a9ca24b2548c0" /><Relationship Type="http://schemas.openxmlformats.org/officeDocument/2006/relationships/notesMaster" Target="/ppt/notesMasters/notesMaster1.xml" Id="R8f881124f80a40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7bb4a92ae245bb" /><Relationship Type="http://schemas.openxmlformats.org/officeDocument/2006/relationships/notesMaster" Target="/ppt/notesMasters/notesMaster1.xml" Id="R7e1357a3ceb24e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ec25e081004c01" /><Relationship Type="http://schemas.openxmlformats.org/officeDocument/2006/relationships/notesMaster" Target="/ppt/notesMasters/notesMaster1.xml" Id="R65552749fa144c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f0af0ea51c4e60" /><Relationship Type="http://schemas.openxmlformats.org/officeDocument/2006/relationships/notesMaster" Target="/ppt/notesMasters/notesMaster1.xml" Id="R2faf8b1c16634c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9758fa5e764f8d" /><Relationship Type="http://schemas.openxmlformats.org/officeDocument/2006/relationships/notesMaster" Target="/ppt/notesMasters/notesMaster1.xml" Id="R198f815c548e44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ee03e0253148e2" /><Relationship Type="http://schemas.openxmlformats.org/officeDocument/2006/relationships/notesMaster" Target="/ppt/notesMasters/notesMaster1.xml" Id="Rb4434bad0f5a4e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41d714799b4162" /><Relationship Type="http://schemas.openxmlformats.org/officeDocument/2006/relationships/notesMaster" Target="/ppt/notesMasters/notesMaster1.xml" Id="Reb803c4aeb7a4e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10fca3124f49e4" /><Relationship Type="http://schemas.openxmlformats.org/officeDocument/2006/relationships/notesMaster" Target="/ppt/notesMasters/notesMaster1.xml" Id="Rb275e289cc614a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주말 늦잠과 사회적 시차 — 평일·주말 수면 리듬 맞추기</a:t>
            </a:r>
          </a:p>
          <a:p xmlns:a="http://schemas.openxmlformats.org/drawingml/2006/main">
            <a:r>
              <a:t>핵심 주말 늦잠이 늘어날수록 몸시계와 생활시간이 어긋날 수 있습니다. 핵심은 ‘보상’보다 ‘규칙성’입니다.</a:t>
            </a:r>
          </a:p>
          <a:p xmlns:a="http://schemas.openxmlformats.org/drawingml/2006/main">
            <a:r>
              <a:t>소항목</a:t>
            </a:r>
          </a:p>
          <a:p xmlns:a="http://schemas.openxmlformats.org/drawingml/2006/main">
            <a:r>
              <a:t>- 사회적 시차란? 평일과 쉬는 날의 수면 시각 차이</a:t>
            </a:r>
          </a:p>
          <a:p xmlns:a="http://schemas.openxmlformats.org/drawingml/2006/main">
            <a:r>
              <a:t>- 왜 중요할까? 밤잠 질·낮 피로와 연관될 수 있음</a:t>
            </a:r>
          </a:p>
          <a:p xmlns:a="http://schemas.openxmlformats.org/drawingml/2006/main">
            <a:r>
              <a:t>- 무엇을 볼까? 취침·기상 시각, 주말 늦잠, 낮 졸림</a:t>
            </a:r>
          </a:p>
          <a:p xmlns:a="http://schemas.openxmlformats.org/drawingml/2006/main">
            <a:r>
              <a:t>- 핵심 원칙: 평일·주말 차이는 가능하면 작게</a:t>
            </a:r>
          </a:p>
          <a:p xmlns:a="http://schemas.openxmlformats.org/drawingml/2006/main">
            <a:r>
              <a:t>출처 대응 Wittmann 2006; NHLBI;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핵심 요약</a:t>
            </a:r>
          </a:p>
          <a:p xmlns:a="http://schemas.openxmlformats.org/drawingml/2006/main">
            <a:r>
              <a:t>1. 평일·주말 수면 시각 차이가 크면 사회적 시차가 커질 수 있습니다.</a:t>
            </a:r>
          </a:p>
          <a:p xmlns:a="http://schemas.openxmlformats.org/drawingml/2006/main">
            <a:r>
              <a:t>2. 몸시계와 생활시간의 어긋남은 낮 피로·졸림, 수면 규칙성과 연관될 수 있습니다.</a:t>
            </a:r>
          </a:p>
          <a:p xmlns:a="http://schemas.openxmlformats.org/drawingml/2006/main">
            <a:r>
              <a:t>3. 핵심은 주말 보상수면보다 평일·주말 차이를 줄이는 것입니다.</a:t>
            </a:r>
          </a:p>
          <a:p xmlns:a="http://schemas.openxmlformats.org/drawingml/2006/main">
            <a:r>
              <a:t>주의 연관성 중심의 근거이며 개인차가 있습니다.</a:t>
            </a:r>
          </a:p>
          <a:p xmlns:a="http://schemas.openxmlformats.org/drawingml/2006/main">
            <a:r>
              <a:t>출처 대응 Wittmann 2006;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사회적 시차란?</a:t>
            </a:r>
          </a:p>
          <a:p xmlns:a="http://schemas.openxmlformats.org/drawingml/2006/main">
            <a:r>
              <a:t>문안 사회적 시차는 평일과 쉬는 날의 수면 시각, 특히 중간 수면시각(mid-sleep)의 차이를 말합니다.</a:t>
            </a:r>
          </a:p>
          <a:p xmlns:a="http://schemas.openxmlformats.org/drawingml/2006/main">
            <a:r>
              <a:t>예시 실제로 평일 23:30~06:30, 주말 01:30~09:30에 잤다고 가정한 개념 예시입니다. 평일 중간 수면시각 03:00 / 주말 중간 수면시각 05:30 / 차이 2시간 30분.</a:t>
            </a:r>
          </a:p>
          <a:p xmlns:a="http://schemas.openxmlformats.org/drawingml/2006/main">
            <a:r>
              <a:t>하단 수면시간만이 아니라 언제 자고 언제 일어나는지도 중요합니다.</a:t>
            </a:r>
          </a:p>
          <a:p xmlns:a="http://schemas.openxmlformats.org/drawingml/2006/main">
            <a:r>
              <a:t>출처 대응 Wittmann 2006</a:t>
            </a:r>
          </a:p>
          <a:p xmlns:a="http://schemas.openxmlformats.org/drawingml/2006/main">
            <a:r>
              <a:t>주의 숫자는 개념 설명용 예시이며 권장 시간표가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왜 중요할까요?</a:t>
            </a:r>
          </a:p>
          <a:p xmlns:a="http://schemas.openxmlformats.org/drawingml/2006/main">
            <a:r>
              <a:t>- 밤잠 리듬: 취침·기상 시각이 흔들리면 밤잠의 질과 규칙성이 함께 흔들릴 수 있습니다.</a:t>
            </a:r>
          </a:p>
          <a:p xmlns:a="http://schemas.openxmlformats.org/drawingml/2006/main">
            <a:r>
              <a:t>- 낮 컨디션: 낮 피로·졸림, 월요일 아침의 버거움과 연관될 수 있습니다.</a:t>
            </a:r>
          </a:p>
          <a:p xmlns:a="http://schemas.openxmlformats.org/drawingml/2006/main">
            <a:r>
              <a:t>- 생활 리듬: 식사·활동·빛 노출 시간이 달라지면 몸시계 조정이 더 어려워질 수 있습니다.</a:t>
            </a:r>
          </a:p>
          <a:p xmlns:a="http://schemas.openxmlformats.org/drawingml/2006/main">
            <a:r>
              <a:t>하단 현재 근거의 상당수는 관찰연구이므로 인과관계로 단정할 수 없습니다.</a:t>
            </a:r>
          </a:p>
          <a:p xmlns:a="http://schemas.openxmlformats.org/drawingml/2006/main">
            <a:r>
              <a:t>출처 대응 Wittmann 2006; Roenneberg 2012; Min 2023;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흔한 패턴과 점검 포인트</a:t>
            </a:r>
          </a:p>
          <a:p xmlns:a="http://schemas.openxmlformats.org/drawingml/2006/main">
            <a:r>
              <a:t>평일 예시 23:00 취침 / 07:00 기상</a:t>
            </a:r>
          </a:p>
          <a:p xmlns:a="http://schemas.openxmlformats.org/drawingml/2006/main">
            <a:r>
              <a:t>주말 예시 01:00 취침 / 10:00 기상</a:t>
            </a:r>
          </a:p>
          <a:p xmlns:a="http://schemas.openxmlformats.org/drawingml/2006/main">
            <a:r>
              <a:t>문안</a:t>
            </a:r>
          </a:p>
          <a:p xmlns:a="http://schemas.openxmlformats.org/drawingml/2006/main">
            <a:r>
              <a:t>- 주말에만 늦게 자고 늦게 일어나는 패턴은 사회적 시차를 키울 수 있습니다.</a:t>
            </a:r>
          </a:p>
          <a:p xmlns:a="http://schemas.openxmlformats.org/drawingml/2006/main">
            <a:r>
              <a:t>- 일요일 늦잠 뒤 월요일이 더 힘들게 느껴질 수 있습니다.</a:t>
            </a:r>
          </a:p>
          <a:p xmlns:a="http://schemas.openxmlformats.org/drawingml/2006/main">
            <a:r>
              <a:t>- 평일·주말 수면 일정 차이는 가능하면 약 1시간 이내로 작게 유지해 보세요.</a:t>
            </a:r>
          </a:p>
          <a:p xmlns:a="http://schemas.openxmlformats.org/drawingml/2006/main">
            <a:r>
              <a:t>출처 대응 NHLBI; Wittmann 2006</a:t>
            </a:r>
          </a:p>
          <a:p xmlns:a="http://schemas.openxmlformats.org/drawingml/2006/main">
            <a:r>
              <a:t>주의 예시 시간은 진단·처방 기준이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실천 4단계</a:t>
            </a:r>
          </a:p>
          <a:p xmlns:a="http://schemas.openxmlformats.org/drawingml/2006/main">
            <a:r>
              <a:t>1. 기상시간부터 맞추기 — 주말에도 평일과 비슷한 시간에 일어나기</a:t>
            </a:r>
          </a:p>
          <a:p xmlns:a="http://schemas.openxmlformats.org/drawingml/2006/main">
            <a:r>
              <a:t>2. 생활에 맞게 조금씩 조정 — 갑자기 확 당기기보다 천천히</a:t>
            </a:r>
          </a:p>
          <a:p xmlns:a="http://schemas.openxmlformats.org/drawingml/2006/main">
            <a:r>
              <a:t>3. 아침 빛과 가벼운 활동 — 몸시계 리듬 맞추기 돕기</a:t>
            </a:r>
          </a:p>
          <a:p xmlns:a="http://schemas.openxmlformats.org/drawingml/2006/main">
            <a:r>
              <a:t>4. 늦은 카페인·야식·밝은 화면 줄이기 — 잠드는 시간을 덜 미루기</a:t>
            </a:r>
          </a:p>
          <a:p xmlns:a="http://schemas.openxmlformats.org/drawingml/2006/main">
            <a:r>
              <a:t>하단 정답은 한 가지가 아니며 생활 패턴과 개인차를 함께 봅니다.</a:t>
            </a:r>
          </a:p>
          <a:p xmlns:a="http://schemas.openxmlformats.org/drawingml/2006/main">
            <a:r>
              <a:t>출처 대응 NHLBI</a:t>
            </a:r>
          </a:p>
          <a:p xmlns:a="http://schemas.openxmlformats.org/drawingml/2006/main">
            <a:r>
              <a:t>검토 메모 구체적인 조정 간격의 우월성을 확인한 1차 근거가 없으므로 숫자를 제시하지 않고 ‘생활에 맞게 조금씩 조정’으로 표현.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오해와 사실</a:t>
            </a:r>
          </a:p>
          <a:p xmlns:a="http://schemas.openxmlformats.org/drawingml/2006/main">
            <a:r>
              <a:t>오해 1 주말에 몰아 자면 평일 부족이 완전히 해결된다.</a:t>
            </a:r>
          </a:p>
          <a:p xmlns:a="http://schemas.openxmlformats.org/drawingml/2006/main">
            <a:r>
              <a:t>사실 추가 수면이 도움 될 수는 있지만, 규칙성이 흔들리면 사회적 시차 문제는 남을 수 있습니다.</a:t>
            </a:r>
          </a:p>
          <a:p xmlns:a="http://schemas.openxmlformats.org/drawingml/2006/main">
            <a:r>
              <a:t>오해 2 늦잠은 무조건 나쁘다.</a:t>
            </a:r>
          </a:p>
          <a:p xmlns:a="http://schemas.openxmlformats.org/drawingml/2006/main">
            <a:r>
              <a:t>사실 피곤할 때 추가 수면이 필요할 수 있지만, 평일·주말 차이가 너무 커지지 않게 보는 것이 중요합니다.</a:t>
            </a:r>
          </a:p>
          <a:p xmlns:a="http://schemas.openxmlformats.org/drawingml/2006/main">
            <a:r>
              <a:t>하단 만성 수면부족의 기본 해법은 평일 수면시간 확보입니다.</a:t>
            </a:r>
          </a:p>
          <a:p xmlns:a="http://schemas.openxmlformats.org/drawingml/2006/main">
            <a:r>
              <a:t>출처 대응 NHLBI; Wittmann 2006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좋은잠 연구소장의 한마디</a:t>
            </a:r>
          </a:p>
          <a:p xmlns:a="http://schemas.openxmlformats.org/drawingml/2006/main">
            <a:r>
              <a:t>인용문 좋은 잠은 주말에 몰아서 보상하는 기술보다, 평일과 주말의 리듬 차이를 줄여 몸시계를 덜 흔드는 습관에 가깝습니다.</a:t>
            </a:r>
          </a:p>
          <a:p xmlns:a="http://schemas.openxmlformats.org/drawingml/2006/main">
            <a:r>
              <a:t>실천</a:t>
            </a:r>
          </a:p>
          <a:p xmlns:a="http://schemas.openxmlformats.org/drawingml/2006/main">
            <a:r>
              <a:t>- 평일·주말 기상시간 차이 줄이기</a:t>
            </a:r>
          </a:p>
          <a:p xmlns:a="http://schemas.openxmlformats.org/drawingml/2006/main">
            <a:r>
              <a:t>- 변화는 조금씩 천천히</a:t>
            </a:r>
          </a:p>
          <a:p xmlns:a="http://schemas.openxmlformats.org/drawingml/2006/main">
            <a:r>
              <a:t>- 아침 햇빛과 규칙적 활동 활용</a:t>
            </a:r>
          </a:p>
          <a:p xmlns:a="http://schemas.openxmlformats.org/drawingml/2006/main">
            <a:r>
              <a:t>- 수면 문제가 계속되면 전문가 상담</a:t>
            </a:r>
          </a:p>
          <a:p xmlns:a="http://schemas.openxmlformats.org/drawingml/2006/main">
            <a:r>
              <a:t>표시 정보 제공용 · AI 시각물 활용 · 진단·치료·효과 보장 아님</a:t>
            </a:r>
          </a:p>
          <a:p xmlns:a="http://schemas.openxmlformats.org/drawingml/2006/main">
            <a:r>
              <a:t>출처 대응 NHLBI; Wittmann 2006; 전체 근거 종합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GS-012 · REPORT 12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2026-10-25 KST</a:t>
            </a:r>
          </a:p>
          <a:p xmlns:a="http://schemas.openxmlformats.org/drawingml/2006/main">
            <a:r>
              <a:t>원칙: 공공기관·동료심사 원문/초록을 직접 대조하고 관찰연구는 인과관계로 쓰지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1. Wittmann M, Dinich J, Merrow M, Roenneberg T. 2006.</a:t>
            </a:r>
          </a:p>
          <a:p xmlns:a="http://schemas.openxmlformats.org/drawingml/2006/main">
            <a:r>
              <a:t>Social jetlag: misalignment of biological and social time. Chronobiology International. 23(1-2):497-509.</a:t>
            </a:r>
          </a:p>
          <a:p xmlns:a="http://schemas.openxmlformats.org/drawingml/2006/main">
            <a:r>
              <a:t>- PubMed: https://pubmed.ncbi.nlm.nih.gov/16687322/</a:t>
            </a:r>
          </a:p>
          <a:p xmlns:a="http://schemas.openxmlformats.org/drawingml/2006/main">
            <a:r>
              <a:t>- DOI: 10.1080/07420520500545979</a:t>
            </a:r>
          </a:p>
          <a:p xmlns:a="http://schemas.openxmlformats.org/drawingml/2006/main">
            <a:r>
              <a:t>- 확인: work/free day 사이의 수면시각 차이와 사회적 시간-생체시간 불일치를 “social jetlag”으로 설명.</a:t>
            </a:r>
          </a:p>
          <a:p xmlns:a="http://schemas.openxmlformats.org/drawingml/2006/main">
            <a:r>
              <a:t>- 적용: REPORT 12의 개념 정의, 카드 03.</a:t>
            </a:r>
          </a:p>
          <a:p xmlns:a="http://schemas.openxmlformats.org/drawingml/2006/main">
            <a:r>
              <a:t>- 한계: 개념 도입 연구로 특정 개인에게 치료·권고 시각을 제시하는 연구가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2. Roenneberg T, Allebrandt KV, Merrow M, Vetter C. 2012.</a:t>
            </a:r>
          </a:p>
          <a:p xmlns:a="http://schemas.openxmlformats.org/drawingml/2006/main">
            <a:r>
              <a:t>Social jetlag and obesity. Current Biology. 22(10):939-943.</a:t>
            </a:r>
          </a:p>
          <a:p xmlns:a="http://schemas.openxmlformats.org/drawingml/2006/main">
            <a:r>
              <a:t>- PubMed: https://pubmed.ncbi.nlm.nih.gov/22578422/</a:t>
            </a:r>
          </a:p>
          <a:p xmlns:a="http://schemas.openxmlformats.org/drawingml/2006/main">
            <a:r>
              <a:t>- DOI: 10.1016/j.cub.2012.03.038</a:t>
            </a:r>
          </a:p>
          <a:p xmlns:a="http://schemas.openxmlformats.org/drawingml/2006/main">
            <a:r>
              <a:t>- 확인: 대규모 역학자료에서 사회적 시차와 BMI 증가 사이의 연관성 보고.</a:t>
            </a:r>
          </a:p>
          <a:p xmlns:a="http://schemas.openxmlformats.org/drawingml/2006/main">
            <a:r>
              <a:t>- 적용: 본문 ‘왜 중요한가’의 건강 관련 연관성.</a:t>
            </a:r>
          </a:p>
          <a:p xmlns:a="http://schemas.openxmlformats.org/drawingml/2006/main">
            <a:r>
              <a:t>- 한계: 역학적 연관이며 사회적 시차가 비만을 직접 유발한다는 인과 증명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3. Min J, Jang TW, Lee HE, Cho SS, Kang MY. 2023.</a:t>
            </a:r>
          </a:p>
          <a:p xmlns:a="http://schemas.openxmlformats.org/drawingml/2006/main">
            <a:r>
              <a:t>Social jetlag and risk of depression: Results from the Korea National Health and Nutrition Examination Survey.</a:t>
            </a:r>
          </a:p>
          <a:p xmlns:a="http://schemas.openxmlformats.org/drawingml/2006/main">
            <a:r>
              <a:t>- PubMed: https://pubmed.ncbi.nlm.nih.gov/36496100/</a:t>
            </a:r>
          </a:p>
          <a:p xmlns:a="http://schemas.openxmlformats.org/drawingml/2006/main">
            <a:r>
              <a:t>- 저널: J Affect Disord. 2023;323:562–569. 온라인 공개 2022-12-07.</a:t>
            </a:r>
          </a:p>
          <a:p xmlns:a="http://schemas.openxmlformats.org/drawingml/2006/main">
            <a:r>
              <a:t>- DOI: 10.1016/j.jad.2022.12.010</a:t>
            </a:r>
          </a:p>
          <a:p xmlns:a="http://schemas.openxmlformats.org/drawingml/2006/main">
            <a:r>
              <a:t>- 대상: 한국 근로자 5,447명.</a:t>
            </a:r>
          </a:p>
          <a:p xmlns:a="http://schemas.openxmlformats.org/drawingml/2006/main">
            <a:r>
              <a:t>- 확인: &gt;2시간 사회적 시차 집단에서 우울 증상과의 연관성 관찰.</a:t>
            </a:r>
          </a:p>
          <a:p xmlns:a="http://schemas.openxmlformats.org/drawingml/2006/main">
            <a:r>
              <a:t>- 한계: 단면·자기보고 연구로 원인-결과 방향 확정 불가.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4. Windred DP, et al. 2024.</a:t>
            </a:r>
          </a:p>
          <a:p xmlns:a="http://schemas.openxmlformats.org/drawingml/2006/main">
            <a:r>
              <a:t>Sleep regularity is a stronger predictor of mortality risk than sleep duration: A prospective cohort study. Sleep. 47(1):zsad253.</a:t>
            </a:r>
          </a:p>
          <a:p xmlns:a="http://schemas.openxmlformats.org/drawingml/2006/main">
            <a:r>
              <a:t>- PubMed: https://pubmed.ncbi.nlm.nih.gov/37738616/</a:t>
            </a:r>
          </a:p>
          <a:p xmlns:a="http://schemas.openxmlformats.org/drawingml/2006/main">
            <a:r>
              <a:t>- DOI: 10.1093/sleep/zsad253</a:t>
            </a:r>
          </a:p>
          <a:p xmlns:a="http://schemas.openxmlformats.org/drawingml/2006/main">
            <a:r>
              <a:t>- 대상: UK Biobank 60,977명, &gt;10 million hours accelerometer data.</a:t>
            </a:r>
          </a:p>
          <a:p xmlns:a="http://schemas.openxmlformats.org/drawingml/2006/main">
            <a:r>
              <a:t>- 확인: 더 높은 Sleep Regularity Index(SRI)가 여러 사망 결과의 낮은 위험과 연관.</a:t>
            </a:r>
          </a:p>
          <a:p xmlns:a="http://schemas.openxmlformats.org/drawingml/2006/main">
            <a:r>
              <a:t>- 개념 구분: SRI는 일별 수면-각성 시각의 규칙성을 측정하는 지표로, 평일·주말의 중간 수면시각 차이를 뜻하는 사회적 시차와 별개임. REPORT 12에서는 규칙성의 간접 근거로만 사용.</a:t>
            </a:r>
          </a:p>
          <a:p xmlns:a="http://schemas.openxmlformats.org/drawingml/2006/main">
            <a:r>
              <a:t>- 한계: 전향적 관찰연구로 인과관계 증명 아님. REPORT 12에서 ‘규칙성’의 중요성을 뒷받침하는 연관 근거로만 사용.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5.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평일·주말의 수면 일정을 비슷하게 유지하고 차이를 약 1시간 이내로 제한하라는 생활수면 지침.</a:t>
            </a:r>
          </a:p>
          <a:p xmlns:a="http://schemas.openxmlformats.org/drawingml/2006/main">
            <a:r>
              <a:t>- 적용: 카드 05, 실천안.</a:t>
            </a:r>
          </a:p>
          <a:p xmlns:a="http://schemas.openxmlformats.org/drawingml/2006/main">
            <a:r>
              <a:t>- 한계: 일반 생활수면 지침이며 교대근무·질환·육아 등 개인 상황에는 조정이 필요.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사회적 시차와 우울·BMI·사망위험의 관계는 ‘연관’으로만 기술.</a:t>
            </a:r>
          </a:p>
          <a:p xmlns:a="http://schemas.openxmlformats.org/drawingml/2006/main">
            <a:r>
              <a:t>- 주말 늦잠 자체를 질병 원인으로 표현하지 않음.</a:t>
            </a:r>
          </a:p>
          <a:p xmlns:a="http://schemas.openxmlformats.org/drawingml/2006/main">
            <a:r>
              <a:t>- 주말 보충수면을 전면 금지하지 않음.</a:t>
            </a:r>
          </a:p>
          <a:p xmlns:a="http://schemas.openxmlformats.org/drawingml/2006/main">
            <a:r>
              <a:t>- 개인 진단·처방·효과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085858027e43b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7baa1193204cd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7fb85f3af9463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08f2bf478141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9fb20eb7ef407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8331f92f884a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19FE72-4DB0-42B6-9E43-DEF5FAD22F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5044863"/>
            <a:ext cx="14630400" cy="1928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3F8C46A-DE66-4180-89A8-704F03B59E7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743200" y="7344728"/>
            <a:ext cx="12801600" cy="1483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A8A01ED-21D1-4525-AC82-E44C048C26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5564188"/>
            <a:ext cx="14630400" cy="2225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262649-ADB9-4702-9AA0-C4FAE07FE1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81C2AD-55CA-4E57-9734-48D869DAD17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162306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6225AF8-1989-4182-9E47-F15FD64C25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06C802F-46E5-4CC2-BBA8-0739E34949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AFE17FB-497B-44A6-822B-A391B2A17A1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97155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4AAD9E-A92B-41D2-AA39-3FF41687E9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A122261-A575-4F2A-A4B4-3241881E28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880f58e44a4ce1" /><Relationship Type="http://schemas.openxmlformats.org/officeDocument/2006/relationships/slideLayout" Target="/ppt/slideLayouts/slideLayout1.xml" Id="R953545ef9d734755" /><Relationship Type="http://schemas.openxmlformats.org/officeDocument/2006/relationships/slideLayout" Target="/ppt/slideLayouts/slideLayout2.xml" Id="R6d440efb91464319" /><Relationship Type="http://schemas.openxmlformats.org/officeDocument/2006/relationships/slideLayout" Target="/ppt/slideLayouts/slideLayout3.xml" Id="R77f2c1281eff48a3" /><Relationship Type="http://schemas.openxmlformats.org/officeDocument/2006/relationships/slideLayout" Target="/ppt/slideLayouts/slideLayout4.xml" Id="Rb273274cc9234ef0" /><Relationship Type="http://schemas.openxmlformats.org/officeDocument/2006/relationships/slideLayout" Target="/ppt/slideLayouts/slideLayout5.xml" Id="R9b396a6cfa4a4867" /><Relationship Type="http://schemas.openxmlformats.org/officeDocument/2006/relationships/slideLayout" Target="/ppt/slideLayouts/slideLayout6.xml" Id="R61dbf2aac8314a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3545ef9d734755"/>
    <p:sldLayoutId xmlns:r="http://schemas.openxmlformats.org/officeDocument/2006/relationships" id="2147483650" r:id="R6d440efb91464319"/>
    <p:sldLayoutId xmlns:r="http://schemas.openxmlformats.org/officeDocument/2006/relationships" id="2147483651" r:id="R77f2c1281eff48a3"/>
    <p:sldLayoutId xmlns:r="http://schemas.openxmlformats.org/officeDocument/2006/relationships" id="2147483652" r:id="Rb273274cc9234ef0"/>
    <p:sldLayoutId xmlns:r="http://schemas.openxmlformats.org/officeDocument/2006/relationships" id="2147483653" r:id="R9b396a6cfa4a4867"/>
    <p:sldLayoutId xmlns:r="http://schemas.openxmlformats.org/officeDocument/2006/relationships" id="2147483654" r:id="R61dbf2aac8314a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e890d4678f49dc" /><Relationship Type="http://schemas.openxmlformats.org/officeDocument/2006/relationships/image" Target="/ppt/media/image.png" Id="R0b2bd60f9c2d470b" /><Relationship Type="http://schemas.openxmlformats.org/officeDocument/2006/relationships/notesSlide" Target="/ppt/notesSlides/notesSlide1.xml" Id="R9a3fe86f2b6542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efeede9c7b453f" /><Relationship Type="http://schemas.openxmlformats.org/officeDocument/2006/relationships/image" Target="/ppt/media/image2.png" Id="R3ab1133bcdce4671" /><Relationship Type="http://schemas.openxmlformats.org/officeDocument/2006/relationships/notesSlide" Target="/ppt/notesSlides/notesSlide2.xml" Id="R7450a08eb3eb4d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172b1232f3479b" /><Relationship Type="http://schemas.openxmlformats.org/officeDocument/2006/relationships/image" Target="/ppt/media/image3.png" Id="R62e15c6f4d7d41ce" /><Relationship Type="http://schemas.openxmlformats.org/officeDocument/2006/relationships/notesSlide" Target="/ppt/notesSlides/notesSlide3.xml" Id="Ra779b181c7cf40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aa2cae88b14bc1" /><Relationship Type="http://schemas.openxmlformats.org/officeDocument/2006/relationships/image" Target="/ppt/media/image4.png" Id="R3959eb45351e43db" /><Relationship Type="http://schemas.openxmlformats.org/officeDocument/2006/relationships/notesSlide" Target="/ppt/notesSlides/notesSlide4.xml" Id="R46d36d3a17484e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34e50a74d045a7" /><Relationship Type="http://schemas.openxmlformats.org/officeDocument/2006/relationships/image" Target="/ppt/media/image5.png" Id="R4424ba58e62149fe" /><Relationship Type="http://schemas.openxmlformats.org/officeDocument/2006/relationships/notesSlide" Target="/ppt/notesSlides/notesSlide5.xml" Id="R786a6290b86a46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98b4ba3fd949e2" /><Relationship Type="http://schemas.openxmlformats.org/officeDocument/2006/relationships/image" Target="/ppt/media/image6.png" Id="Rfc86a980c2784f8d" /><Relationship Type="http://schemas.openxmlformats.org/officeDocument/2006/relationships/notesSlide" Target="/ppt/notesSlides/notesSlide6.xml" Id="Rdba0e8edb6c046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dbfd8e33fb412d" /><Relationship Type="http://schemas.openxmlformats.org/officeDocument/2006/relationships/image" Target="/ppt/media/image7.png" Id="R9542773796204e89" /><Relationship Type="http://schemas.openxmlformats.org/officeDocument/2006/relationships/notesSlide" Target="/ppt/notesSlides/notesSlide7.xml" Id="R0ba51a7649e248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fa140d6e6c44d8" /><Relationship Type="http://schemas.openxmlformats.org/officeDocument/2006/relationships/image" Target="/ppt/media/image8.png" Id="Ra1cbd97fd7ee4686" /><Relationship Type="http://schemas.openxmlformats.org/officeDocument/2006/relationships/notesSlide" Target="/ppt/notesSlides/notesSlide8.xml" Id="R407891a2616643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DA2677-C583-401E-8138-71C1BBAE84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bd60f9c2d470b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7C950-BE92-4057-B97D-B3FC7A2B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01/08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주말 늦잠과 사회적 시차 — 평일·주말 수면 리듬 맞추기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핵심 주말 늦잠이 늘어날수록 몸시계와 생활시간이 어긋날 수 있습니다. 핵심은 ‘보상’보다 ‘규칙성’입니다.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소항목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사회적 시차란? 평일과 쉬는 날의 수면 시각 차이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왜 중요할까? 밤잠 질·낮 피로와 연관될 수 있음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무엇을 볼까? 취침·기상 시각, 주말 늦잠, 낮 졸림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핵심 원칙: 평일·주말 차이는 가능하면 작게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Wittmann 2006; NHLBI;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8009218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B42995-97CC-4768-A89D-2664936ECB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1133bcdce4671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E3192-2498-450A-9990-22AF1417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02/08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핵심 요약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1. 평일·주말 수면 시각 차이가 크면 사회적 시차가 커질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2. 몸시계와 생활시간의 어긋남은 낮 피로·졸림, 수면 규칙성과 연관될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3. 핵심은 주말 보상수면보다 평일·주말 차이를 줄이는 것입니다.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연관성 중심의 근거이며 개인차가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Wittmann 2006;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1242619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15D28-3F46-418A-A92B-737A2762DE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15c6f4d7d41ce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61155-80BF-4ADB-BED8-49ADF786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03/08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사회적 시차란?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 사회적 시차는 평일과 쉬는 날의 수면 시각, 특히 중간 수면시각(mid-sleep)의 차이를 말합니다.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예시 실제로 평일 23:30~06:30, 주말 01:30~09:30에 잤다고 가정한 개념 예시입니다. 평일 중간 수면시각 03:00 / 주말 중간 수면시각 05:30 / 차이 2시간 30분.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수면시간만이 아니라 언제 자고 언제 일어나는지도 중요합니다.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Wittmann 2006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숫자는 개념 설명용 예시이며 권장 시간표가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585763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0FCBB-D3D0-4321-A2D3-7EE6F788CF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9eb45351e43db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585C2-1032-467A-9DE1-23319268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04/08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왜 중요할까요?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밤잠 리듬: 취침·기상 시각이 흔들리면 밤잠의 질과 규칙성이 함께 흔들릴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낮 컨디션: 낮 피로·졸림, 월요일 아침의 버거움과 연관될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생활 리듬: 식사·활동·빛 노출 시간이 달라지면 몸시계 조정이 더 어려워질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현재 근거의 상당수는 관찰연구이므로 인과관계로 단정할 수 없습니다.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Wittmann 2006; Roenneberg 2012; Min 2023; Windred 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3560883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B90E84-5265-4B6F-A8B9-36548F3719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24ba58e62149fe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EA52D9-9ECE-4FC2-BDA4-5786FA59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05/08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흔한 패턴과 점검 포인트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평일 예시 23:00 취침 / 07:00 기상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주말 예시 01:00 취침 / 10:00 기상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주말에만 늦게 자고 늦게 일어나는 패턴은 사회적 시차를 키울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일요일 늦잠 뒤 월요일이 더 힘들게 느껴질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평일·주말 수면 일정 차이는 가능하면 약 1시간 이내로 작게 유지해 보세요.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Wittmann 2006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예시 시간은 진단·처방 기준이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3071300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44892-1E1D-45A7-B3D9-FF80291754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6a980c2784f8d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21FC5-82AC-43C5-BF69-CCFEEE81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06/08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실천 4단계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1. 기상시간부터 맞추기 — 주말에도 평일과 비슷한 시간에 일어나기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2. 생활에 맞게 조금씩 조정 — 갑자기 확 당기기보다 천천히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3. 아침 빛과 가벼운 활동 — 몸시계 리듬 맞추기 돕기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4. 늦은 카페인·야식·밝은 화면 줄이기 — 잠드는 시간을 덜 미루기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정답은 한 가지가 아니며 생활 패턴과 개인차를 함께 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 메모 구체적인 조정 간격의 우월성을 확인한 1차 근거가 없으므로 숫자를 제시하지 않고 ‘생활에 맞게 조금씩 조정’으로 표현.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6630512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C950A-7B87-4C32-BAAD-1DB4FB8379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2773796204e89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F144B-A069-4B0D-B087-1D542D83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07/08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오해와 사실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1 주말에 몰아 자면 평일 부족이 완전히 해결된다.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추가 수면이 도움 될 수는 있지만, 규칙성이 흔들리면 사회적 시차 문제는 남을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2 늦잠은 무조건 나쁘다.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피곤할 때 추가 수면이 필요할 수 있지만, 평일·주말 차이가 너무 커지지 않게 보는 것이 중요합니다.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만성 수면부족의 기본 해법은 평일 수면시간 확보입니다.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Wittmann 2006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6245294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2299C5-2CBF-47CE-ADBC-F5718B742D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cbd97fd7ee4686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CF268-99E1-4E7D-9CA1-2B7CA54B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12 · 카드 08/08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좋은잠 연구소장의 한마디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인용문 좋은 잠은 주말에 몰아서 보상하는 기술보다, 평일과 주말의 리듬 차이를 줄여 몸시계를 덜 흔드는 습관에 가깝습니다.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실천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평일·주말 기상시간 차이 줄이기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변화는 조금씩 천천히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아침 햇빛과 규칙적 활동 활용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수면 문제가 계속되면 전문가 상담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표시 정보 제공용 · AI 시각물 활용 · 진단·치료·효과 보장 아님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Wittmann 2006; 전체 근거 종합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409057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2026-10-25T12:48:17.8940000Z</dcterms:created>
  <dcterms:modified xsi:type="dcterms:W3CDTF">2026-10-25T12:48:17.8940000Z</dcterms:modified>
</coreProperties>
</file>