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27e9de37604afc" /><Relationship Type="http://schemas.openxmlformats.org/officeDocument/2006/relationships/extended-properties" Target="/docProps/app.xml" Id="Ra33baa782ab14106" /><Relationship Type="http://schemas.openxmlformats.org/officeDocument/2006/relationships/officeDocument" Target="/ppt/presentation.xml" Id="Rbbd655edd3124c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7167df22644b18"/>
  </p:sldMasterIdLst>
  <p:notesMasterIdLst>
    <p:notesMasterId xmlns:r="http://schemas.openxmlformats.org/officeDocument/2006/relationships" r:id="R7bbb87a44d5540dc"/>
  </p:notesMasterIdLst>
  <p:sldIdLst>
    <p:sldId xmlns:r="http://schemas.openxmlformats.org/officeDocument/2006/relationships" id="256" r:id="R1e1394390a0949c4"/>
    <p:sldId xmlns:r="http://schemas.openxmlformats.org/officeDocument/2006/relationships" id="257" r:id="Rde263ed2ac9241d1"/>
    <p:sldId xmlns:r="http://schemas.openxmlformats.org/officeDocument/2006/relationships" id="258" r:id="R9d6c40cb8ecb4e71"/>
    <p:sldId xmlns:r="http://schemas.openxmlformats.org/officeDocument/2006/relationships" id="259" r:id="Rbc4347290e7e40f4"/>
    <p:sldId xmlns:r="http://schemas.openxmlformats.org/officeDocument/2006/relationships" id="260" r:id="R7e22561a5f3b4836"/>
    <p:sldId xmlns:r="http://schemas.openxmlformats.org/officeDocument/2006/relationships" id="261" r:id="R2db618318a2d4401"/>
    <p:sldId xmlns:r="http://schemas.openxmlformats.org/officeDocument/2006/relationships" id="262" r:id="R4dbc5c0a7e7f4206"/>
    <p:sldId xmlns:r="http://schemas.openxmlformats.org/officeDocument/2006/relationships" id="263" r:id="R3ee7f2f4fa9647a4"/>
  </p:sldIdLst>
  <p:sldSz cx="18288000" cy="133540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e420c7763a495c" /><Relationship Type="http://schemas.openxmlformats.org/officeDocument/2006/relationships/slideMaster" Target="/ppt/slideMasters/slideMaster1.xml" Id="Rd77167df22644b18" /><Relationship Type="http://schemas.openxmlformats.org/officeDocument/2006/relationships/notesMaster" Target="/ppt/notesMasters/notesMaster1.xml" Id="R7bbb87a44d5540dc" /><Relationship Type="http://schemas.openxmlformats.org/officeDocument/2006/relationships/presProps" Target="/ppt/presProps.xml" Id="R41f78f961c2945a2" /><Relationship Type="http://schemas.openxmlformats.org/officeDocument/2006/relationships/tableStyles" Target="/ppt/tableStyles.xml" Id="R06d42680a5374359" /><Relationship Type="http://schemas.openxmlformats.org/officeDocument/2006/relationships/slide" Target="/ppt/slides/slide1.xml" Id="R1e1394390a0949c4" /><Relationship Type="http://schemas.openxmlformats.org/officeDocument/2006/relationships/slide" Target="/ppt/slides/slide2.xml" Id="Rde263ed2ac9241d1" /><Relationship Type="http://schemas.openxmlformats.org/officeDocument/2006/relationships/slide" Target="/ppt/slides/slide3.xml" Id="R9d6c40cb8ecb4e71" /><Relationship Type="http://schemas.openxmlformats.org/officeDocument/2006/relationships/slide" Target="/ppt/slides/slide4.xml" Id="Rbc4347290e7e40f4" /><Relationship Type="http://schemas.openxmlformats.org/officeDocument/2006/relationships/slide" Target="/ppt/slides/slide5.xml" Id="R7e22561a5f3b4836" /><Relationship Type="http://schemas.openxmlformats.org/officeDocument/2006/relationships/slide" Target="/ppt/slides/slide6.xml" Id="R2db618318a2d4401" /><Relationship Type="http://schemas.openxmlformats.org/officeDocument/2006/relationships/slide" Target="/ppt/slides/slide7.xml" Id="R4dbc5c0a7e7f4206" /><Relationship Type="http://schemas.openxmlformats.org/officeDocument/2006/relationships/slide" Target="/ppt/slides/slide8.xml" Id="R3ee7f2f4fa9647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75222f86d341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ca01e439c8418d" /><Relationship Type="http://schemas.openxmlformats.org/officeDocument/2006/relationships/notesMaster" Target="/ppt/notesMasters/notesMaster1.xml" Id="R17bd931c46f04b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1e65a131374340" /><Relationship Type="http://schemas.openxmlformats.org/officeDocument/2006/relationships/notesMaster" Target="/ppt/notesMasters/notesMaster1.xml" Id="R402cf2c4f14144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3c91bd04cf44f8" /><Relationship Type="http://schemas.openxmlformats.org/officeDocument/2006/relationships/notesMaster" Target="/ppt/notesMasters/notesMaster1.xml" Id="R2b810bf358b64b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f3cc3ad0a8418c" /><Relationship Type="http://schemas.openxmlformats.org/officeDocument/2006/relationships/notesMaster" Target="/ppt/notesMasters/notesMaster1.xml" Id="R98ea4f20d94c41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042c30b734422a" /><Relationship Type="http://schemas.openxmlformats.org/officeDocument/2006/relationships/notesMaster" Target="/ppt/notesMasters/notesMaster1.xml" Id="Rf3d4732e55c246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6111992afb4e45" /><Relationship Type="http://schemas.openxmlformats.org/officeDocument/2006/relationships/notesMaster" Target="/ppt/notesMasters/notesMaster1.xml" Id="Re255511b83c241e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798b0dfd444838" /><Relationship Type="http://schemas.openxmlformats.org/officeDocument/2006/relationships/notesMaster" Target="/ppt/notesMasters/notesMaster1.xml" Id="R79b0ecd5083d483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b8ffea28b84abe" /><Relationship Type="http://schemas.openxmlformats.org/officeDocument/2006/relationships/notesMaster" Target="/ppt/notesMasters/notesMaster1.xml" Id="R61f1d832082147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코골이와 수면무호흡 — 관찰할 신호와 상담을 고려할 때</a:t>
            </a:r>
          </a:p>
          <a:p xmlns:a="http://schemas.openxmlformats.org/drawingml/2006/main">
            <a:r>
              <a:t>문안 코골이만으로 수면무호흡을 확진할 수 없습니다. 다만 숨 멈춤이 목격되거나 헐떡임·질식하듯 깨기, 심한 낮 졸림이 함께 나타나면 평가를 고려할 수 있습니다.</a:t>
            </a:r>
          </a:p>
          <a:p xmlns:a="http://schemas.openxmlformats.org/drawingml/2006/main">
            <a:r>
              <a:t>구성 코골이 / 중요 신호 / 낮 증상 / 다음 단계</a:t>
            </a:r>
          </a:p>
          <a:p xmlns:a="http://schemas.openxmlformats.org/drawingml/2006/main">
            <a:r>
              <a:t>출처 대응 NHLBI Symptoms; AASM 2017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GS-013 · REPORT 13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2026-10-27 KST</a:t>
            </a:r>
          </a:p>
          <a:p xmlns:a="http://schemas.openxmlformats.org/drawingml/2006/main">
            <a:r>
              <a:t>원칙: 공공기관·전문학회 원문/가이드라인을 우선 확인. 증상·위험요인은 진단과 구분.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Sleep Apnea Symptoms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https://www.nhlbi.nih.gov/health/sleep-apnea/symptoms</a:t>
            </a:r>
          </a:p>
          <a:p xmlns:a="http://schemas.openxmlformats.org/drawingml/2006/main">
            <a:r>
              <a:t>- 확인: 수면 중 breathing starts/stops, frequent loud snoring, gasping; 낮의 졸림·피로·집중/반응 문제, 입마름, 두통 등.</a:t>
            </a:r>
          </a:p>
          <a:p xmlns:a="http://schemas.openxmlformats.org/drawingml/2006/main">
            <a:r>
              <a:t>- 적용: 카드 01~03, 07~08 및 원고 ‘관찰할 신호’.</a:t>
            </a:r>
          </a:p>
          <a:p xmlns:a="http://schemas.openxmlformats.org/drawingml/2006/main">
            <a:r>
              <a:t>- 한계: 증상 목록은 진단 기준 자체가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NHLBI, NIH — Sleep Apnea Causes and Risk Factors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https://www.nhlbi.nih.gov/health/sleep-apnea/causes</a:t>
            </a:r>
          </a:p>
          <a:p xmlns:a="http://schemas.openxmlformats.org/drawingml/2006/main">
            <a:r>
              <a:t>- 확인: 연령, 비만, 큰 편도/목/혀, 가족력·유전, 음주·흡연 등 OSA 위험 관련 요인.</a:t>
            </a:r>
          </a:p>
          <a:p xmlns:a="http://schemas.openxmlformats.org/drawingml/2006/main">
            <a:r>
              <a:t>- 적용: 카드 04.</a:t>
            </a:r>
          </a:p>
          <a:p xmlns:a="http://schemas.openxmlformats.org/drawingml/2006/main">
            <a:r>
              <a:t>- 한계: 위험요인이 있어도 질환 확진을 뜻하지 않으며, 없어도 질환을 배제하지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NHLBI, NIH — Sleep Apnea Diagnosis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https://www.nhlbi.nih.gov/health/sleep-apnea/diagnosis</a:t>
            </a:r>
          </a:p>
          <a:p xmlns:a="http://schemas.openxmlformats.org/drawingml/2006/main">
            <a:r>
              <a:t>- 확인: 의료진은 증상·위험요인·가족력·약물 등을 평가하고 수면검사가 유형과 중증도 진단에 도움. 수면일지는 수면과 주간 졸림 기록에 활용 가능.</a:t>
            </a:r>
          </a:p>
          <a:p xmlns:a="http://schemas.openxmlformats.org/drawingml/2006/main">
            <a:r>
              <a:t>- 적용: 카드 05, 08.</a:t>
            </a:r>
          </a:p>
          <a:p xmlns:a="http://schemas.openxmlformats.org/drawingml/2006/main">
            <a:r>
              <a:t>- 한계: 개인에게 필요한 검사는 임상 상황에 따라 다름.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Kapur VK, Auckley DH, Chowdhuri S, et al. AASM Clinical Practice Guideline. J Clin Sleep Med. 2017;13(3):479-504.</a:t>
            </a:r>
          </a:p>
          <a:p xmlns:a="http://schemas.openxmlformats.org/drawingml/2006/main">
            <a:r>
              <a:t>- 발행일: 2017-03-15</a:t>
            </a:r>
          </a:p>
          <a:p xmlns:a="http://schemas.openxmlformats.org/drawingml/2006/main">
            <a:r>
              <a:t>- PubMed: https://pubmed.ncbi.nlm.nih.gov/28162150/</a:t>
            </a:r>
          </a:p>
          <a:p xmlns:a="http://schemas.openxmlformats.org/drawingml/2006/main">
            <a:r>
              <a:t>- DOI: 10.5664/jcsm.6506</a:t>
            </a:r>
          </a:p>
          <a:p xmlns:a="http://schemas.openxmlformats.org/drawingml/2006/main">
            <a:r>
              <a:t>- 확인:</a:t>
            </a:r>
          </a:p>
          <a:p xmlns:a="http://schemas.openxmlformats.org/drawingml/2006/main">
            <a:r>
              <a:t>  - 포괄적 수면평가와 적절한 추적관찰과 함께 진단검사를 시행.</a:t>
            </a:r>
          </a:p>
          <a:p xmlns:a="http://schemas.openxmlformats.org/drawingml/2006/main">
            <a:r>
              <a:t>  - 질문지/예측 알고리즘만으로 OSA 진단 금지.</a:t>
            </a:r>
          </a:p>
          <a:p xmlns:a="http://schemas.openxmlformats.org/drawingml/2006/main">
            <a:r>
              <a:t>  - PSG는 표준 진단검사.</a:t>
            </a:r>
          </a:p>
          <a:p xmlns:a="http://schemas.openxmlformats.org/drawingml/2006/main">
            <a:r>
              <a:t>  - 검사 선택에 영향을 주는 중대한 동반질환이 없는 고위험 성인에게 PSG 또는 기술적으로 적절한 HSAT 사용 가능.</a:t>
            </a:r>
          </a:p>
          <a:p xmlns:a="http://schemas.openxmlformats.org/drawingml/2006/main">
            <a:r>
              <a:t>  - 권고 3: 단일 HSAT가 음성, 불충분(inconclusive) 또는 기술적으로 부적절하면 PSG를 시행하도록 강하게 권고.</a:t>
            </a:r>
          </a:p>
          <a:p xmlns:a="http://schemas.openxmlformats.org/drawingml/2006/main">
            <a:r>
              <a:t>  - 특정 복합질환/만성 오피오이드/뇌졸중/심한 불면 등은 PSG 우선.</a:t>
            </a:r>
          </a:p>
          <a:p xmlns:a="http://schemas.openxmlformats.org/drawingml/2006/main">
            <a:r>
              <a:t>- 적용: 카드 05~06, 원고 진단 절차.</a:t>
            </a:r>
          </a:p>
          <a:p xmlns:a="http://schemas.openxmlformats.org/drawingml/2006/main">
            <a:r>
              <a:t>- 한계: 성인 OSA 진단 가이드라인이며 개인 검사의 선택은 의료진 판단.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USPSTF — Obstructive Sleep Apnea in Adults: Screening</a:t>
            </a:r>
          </a:p>
          <a:p xmlns:a="http://schemas.openxmlformats.org/drawingml/2006/main">
            <a:r>
              <a:t>- 최종 권고일: 2022-11-15</a:t>
            </a:r>
          </a:p>
          <a:p xmlns:a="http://schemas.openxmlformats.org/drawingml/2006/main">
            <a:r>
              <a:t>- 직접 링크: https://www.uspreventiveservicestaskforce.org/uspstf/recommendation/obstructive-sleep-apnea-in-adults-screening</a:t>
            </a:r>
          </a:p>
          <a:p xmlns:a="http://schemas.openxmlformats.org/drawingml/2006/main">
            <a:r>
              <a:t>- 확인: 무증상 일반 성인과, OSA 증상을 스스로 인지하지 못했거나 의료진에게 우려사항으로 보고하지 않은 성인을 대상으로 한 선별의 이익/위해 균형을 판단할 근거가 불충분(I statement).</a:t>
            </a:r>
          </a:p>
          <a:p xmlns:a="http://schemas.openxmlformats.org/drawingml/2006/main">
            <a:r>
              <a:t>- 적용: 원고 ‘모든 성인을 미리 검사해야 하나?’</a:t>
            </a:r>
          </a:p>
          <a:p xmlns:a="http://schemas.openxmlformats.org/drawingml/2006/main">
            <a:r>
              <a:t>- 중요 구분: 증상이나 OSA 우려로 진료받는 사람의 임상 평가에는 적용되지 않으며, ‘검사하지 말라’는 권고가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코골이만으로 OSA 확진/배제하지 않음.</a:t>
            </a:r>
          </a:p>
          <a:p xmlns:a="http://schemas.openxmlformats.org/drawingml/2006/main">
            <a:r>
              <a:t>- 관찰 신호, 위험요인, 선별, 진단을 구분.</a:t>
            </a:r>
          </a:p>
          <a:p xmlns:a="http://schemas.openxmlformats.org/drawingml/2006/main">
            <a:r>
              <a:t>- 앱·웨어러블·질문지는 의료진 평가와 수면검사를 대체한다고 표현하지 않음.</a:t>
            </a:r>
          </a:p>
          <a:p xmlns:a="http://schemas.openxmlformats.org/drawingml/2006/main">
            <a:r>
              <a:t>- 진단·처방·약물 중단/변경·효과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핵심 요약</a:t>
            </a:r>
          </a:p>
          <a:p xmlns:a="http://schemas.openxmlformats.org/drawingml/2006/main">
            <a:r>
              <a:t>1. 코골이만으로는 진단할 수 없습니다.</a:t>
            </a:r>
          </a:p>
          <a:p xmlns:a="http://schemas.openxmlformats.org/drawingml/2006/main">
            <a:r>
              <a:t>2. 숨 멈춤·헐떡임·주간 졸림은 상담을 고려할 신호입니다.</a:t>
            </a:r>
          </a:p>
          <a:p xmlns:a="http://schemas.openxmlformats.org/drawingml/2006/main">
            <a:r>
              <a:t>3. 진단은 병력·진찰과 적절한 수면검사의 역할이 중요합니다.</a:t>
            </a:r>
          </a:p>
          <a:p xmlns:a="http://schemas.openxmlformats.org/drawingml/2006/main">
            <a:r>
              <a:t>하단 일반 성인용 정보이며 개인차가 있습니다.</a:t>
            </a:r>
          </a:p>
          <a:p xmlns:a="http://schemas.openxmlformats.org/drawingml/2006/main">
            <a:r>
              <a:t>출처 대응 NHLBI Symptoms; NHLBI Diagnosis; AASM 2017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GS-013 · REPORT 13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2026-10-27 KST</a:t>
            </a:r>
          </a:p>
          <a:p xmlns:a="http://schemas.openxmlformats.org/drawingml/2006/main">
            <a:r>
              <a:t>원칙: 공공기관·전문학회 원문/가이드라인을 우선 확인. 증상·위험요인은 진단과 구분.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Sleep Apnea Symptoms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https://www.nhlbi.nih.gov/health/sleep-apnea/symptoms</a:t>
            </a:r>
          </a:p>
          <a:p xmlns:a="http://schemas.openxmlformats.org/drawingml/2006/main">
            <a:r>
              <a:t>- 확인: 수면 중 breathing starts/stops, frequent loud snoring, gasping; 낮의 졸림·피로·집중/반응 문제, 입마름, 두통 등.</a:t>
            </a:r>
          </a:p>
          <a:p xmlns:a="http://schemas.openxmlformats.org/drawingml/2006/main">
            <a:r>
              <a:t>- 적용: 카드 01~03, 07~08 및 원고 ‘관찰할 신호’.</a:t>
            </a:r>
          </a:p>
          <a:p xmlns:a="http://schemas.openxmlformats.org/drawingml/2006/main">
            <a:r>
              <a:t>- 한계: 증상 목록은 진단 기준 자체가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NHLBI, NIH — Sleep Apnea Causes and Risk Factors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https://www.nhlbi.nih.gov/health/sleep-apnea/causes</a:t>
            </a:r>
          </a:p>
          <a:p xmlns:a="http://schemas.openxmlformats.org/drawingml/2006/main">
            <a:r>
              <a:t>- 확인: 연령, 비만, 큰 편도/목/혀, 가족력·유전, 음주·흡연 등 OSA 위험 관련 요인.</a:t>
            </a:r>
          </a:p>
          <a:p xmlns:a="http://schemas.openxmlformats.org/drawingml/2006/main">
            <a:r>
              <a:t>- 적용: 카드 04.</a:t>
            </a:r>
          </a:p>
          <a:p xmlns:a="http://schemas.openxmlformats.org/drawingml/2006/main">
            <a:r>
              <a:t>- 한계: 위험요인이 있어도 질환 확진을 뜻하지 않으며, 없어도 질환을 배제하지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NHLBI, NIH — Sleep Apnea Diagnosis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https://www.nhlbi.nih.gov/health/sleep-apnea/diagnosis</a:t>
            </a:r>
          </a:p>
          <a:p xmlns:a="http://schemas.openxmlformats.org/drawingml/2006/main">
            <a:r>
              <a:t>- 확인: 의료진은 증상·위험요인·가족력·약물 등을 평가하고 수면검사가 유형과 중증도 진단에 도움. 수면일지는 수면과 주간 졸림 기록에 활용 가능.</a:t>
            </a:r>
          </a:p>
          <a:p xmlns:a="http://schemas.openxmlformats.org/drawingml/2006/main">
            <a:r>
              <a:t>- 적용: 카드 05, 08.</a:t>
            </a:r>
          </a:p>
          <a:p xmlns:a="http://schemas.openxmlformats.org/drawingml/2006/main">
            <a:r>
              <a:t>- 한계: 개인에게 필요한 검사는 임상 상황에 따라 다름.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Kapur VK, Auckley DH, Chowdhuri S, et al. AASM Clinical Practice Guideline. J Clin Sleep Med. 2017;13(3):479-504.</a:t>
            </a:r>
          </a:p>
          <a:p xmlns:a="http://schemas.openxmlformats.org/drawingml/2006/main">
            <a:r>
              <a:t>- 발행일: 2017-03-15</a:t>
            </a:r>
          </a:p>
          <a:p xmlns:a="http://schemas.openxmlformats.org/drawingml/2006/main">
            <a:r>
              <a:t>- PubMed: https://pubmed.ncbi.nlm.nih.gov/28162150/</a:t>
            </a:r>
          </a:p>
          <a:p xmlns:a="http://schemas.openxmlformats.org/drawingml/2006/main">
            <a:r>
              <a:t>- DOI: 10.5664/jcsm.6506</a:t>
            </a:r>
          </a:p>
          <a:p xmlns:a="http://schemas.openxmlformats.org/drawingml/2006/main">
            <a:r>
              <a:t>- 확인:</a:t>
            </a:r>
          </a:p>
          <a:p xmlns:a="http://schemas.openxmlformats.org/drawingml/2006/main">
            <a:r>
              <a:t>  - 포괄적 수면평가와 적절한 추적관찰과 함께 진단검사를 시행.</a:t>
            </a:r>
          </a:p>
          <a:p xmlns:a="http://schemas.openxmlformats.org/drawingml/2006/main">
            <a:r>
              <a:t>  - 질문지/예측 알고리즘만으로 OSA 진단 금지.</a:t>
            </a:r>
          </a:p>
          <a:p xmlns:a="http://schemas.openxmlformats.org/drawingml/2006/main">
            <a:r>
              <a:t>  - PSG는 표준 진단검사.</a:t>
            </a:r>
          </a:p>
          <a:p xmlns:a="http://schemas.openxmlformats.org/drawingml/2006/main">
            <a:r>
              <a:t>  - 검사 선택에 영향을 주는 중대한 동반질환이 없는 고위험 성인에게 PSG 또는 기술적으로 적절한 HSAT 사용 가능.</a:t>
            </a:r>
          </a:p>
          <a:p xmlns:a="http://schemas.openxmlformats.org/drawingml/2006/main">
            <a:r>
              <a:t>  - 권고 3: 단일 HSAT가 음성, 불충분(inconclusive) 또는 기술적으로 부적절하면 PSG를 시행하도록 강하게 권고.</a:t>
            </a:r>
          </a:p>
          <a:p xmlns:a="http://schemas.openxmlformats.org/drawingml/2006/main">
            <a:r>
              <a:t>  - 특정 복합질환/만성 오피오이드/뇌졸중/심한 불면 등은 PSG 우선.</a:t>
            </a:r>
          </a:p>
          <a:p xmlns:a="http://schemas.openxmlformats.org/drawingml/2006/main">
            <a:r>
              <a:t>- 적용: 카드 05~06, 원고 진단 절차.</a:t>
            </a:r>
          </a:p>
          <a:p xmlns:a="http://schemas.openxmlformats.org/drawingml/2006/main">
            <a:r>
              <a:t>- 한계: 성인 OSA 진단 가이드라인이며 개인 검사의 선택은 의료진 판단.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USPSTF — Obstructive Sleep Apnea in Adults: Screening</a:t>
            </a:r>
          </a:p>
          <a:p xmlns:a="http://schemas.openxmlformats.org/drawingml/2006/main">
            <a:r>
              <a:t>- 최종 권고일: 2022-11-15</a:t>
            </a:r>
          </a:p>
          <a:p xmlns:a="http://schemas.openxmlformats.org/drawingml/2006/main">
            <a:r>
              <a:t>- 직접 링크: https://www.uspreventiveservicestaskforce.org/uspstf/recommendation/obstructive-sleep-apnea-in-adults-screening</a:t>
            </a:r>
          </a:p>
          <a:p xmlns:a="http://schemas.openxmlformats.org/drawingml/2006/main">
            <a:r>
              <a:t>- 확인: 무증상 일반 성인과, OSA 증상을 스스로 인지하지 못했거나 의료진에게 우려사항으로 보고하지 않은 성인을 대상으로 한 선별의 이익/위해 균형을 판단할 근거가 불충분(I statement).</a:t>
            </a:r>
          </a:p>
          <a:p xmlns:a="http://schemas.openxmlformats.org/drawingml/2006/main">
            <a:r>
              <a:t>- 적용: 원고 ‘모든 성인을 미리 검사해야 하나?’</a:t>
            </a:r>
          </a:p>
          <a:p xmlns:a="http://schemas.openxmlformats.org/drawingml/2006/main">
            <a:r>
              <a:t>- 중요 구분: 증상이나 OSA 우려로 진료받는 사람의 임상 평가에는 적용되지 않으며, ‘검사하지 말라’는 권고가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코골이만으로 OSA 확진/배제하지 않음.</a:t>
            </a:r>
          </a:p>
          <a:p xmlns:a="http://schemas.openxmlformats.org/drawingml/2006/main">
            <a:r>
              <a:t>- 관찰 신호, 위험요인, 선별, 진단을 구분.</a:t>
            </a:r>
          </a:p>
          <a:p xmlns:a="http://schemas.openxmlformats.org/drawingml/2006/main">
            <a:r>
              <a:t>- 앱·웨어러블·질문지는 의료진 평가와 수면검사를 대체한다고 표현하지 않음.</a:t>
            </a:r>
          </a:p>
          <a:p xmlns:a="http://schemas.openxmlformats.org/drawingml/2006/main">
            <a:r>
              <a:t>- 진단·처방·약물 중단/변경·효과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관찰할 신호</a:t>
            </a:r>
          </a:p>
          <a:p xmlns:a="http://schemas.openxmlformats.org/drawingml/2006/main">
            <a:r>
              <a:t>밤에 볼 신호 큰 코골이 / 숨 멈춤 목격 / 헐떡이거나 질식하듯 깸 / 밤중에 자주 깸</a:t>
            </a:r>
          </a:p>
          <a:p xmlns:a="http://schemas.openxmlformats.org/drawingml/2006/main">
            <a:r>
              <a:t>낮에 볼 신호 과도한 졸림 / 집중 저하 / 아침 두통 / 아침 입마름</a:t>
            </a:r>
          </a:p>
          <a:p xmlns:a="http://schemas.openxmlformats.org/drawingml/2006/main">
            <a:r>
              <a:t>하단 증상은 사람마다 다르게 나타날 수 있습니다.</a:t>
            </a:r>
          </a:p>
          <a:p xmlns:a="http://schemas.openxmlformats.org/drawingml/2006/main">
            <a:r>
              <a:t>출처 대응 NHLBI Symptoms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GS-013 · REPORT 13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2026-10-27 KST</a:t>
            </a:r>
          </a:p>
          <a:p xmlns:a="http://schemas.openxmlformats.org/drawingml/2006/main">
            <a:r>
              <a:t>원칙: 공공기관·전문학회 원문/가이드라인을 우선 확인. 증상·위험요인은 진단과 구분.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Sleep Apnea Symptoms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https://www.nhlbi.nih.gov/health/sleep-apnea/symptoms</a:t>
            </a:r>
          </a:p>
          <a:p xmlns:a="http://schemas.openxmlformats.org/drawingml/2006/main">
            <a:r>
              <a:t>- 확인: 수면 중 breathing starts/stops, frequent loud snoring, gasping; 낮의 졸림·피로·집중/반응 문제, 입마름, 두통 등.</a:t>
            </a:r>
          </a:p>
          <a:p xmlns:a="http://schemas.openxmlformats.org/drawingml/2006/main">
            <a:r>
              <a:t>- 적용: 카드 01~03, 07~08 및 원고 ‘관찰할 신호’.</a:t>
            </a:r>
          </a:p>
          <a:p xmlns:a="http://schemas.openxmlformats.org/drawingml/2006/main">
            <a:r>
              <a:t>- 한계: 증상 목록은 진단 기준 자체가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NHLBI, NIH — Sleep Apnea Causes and Risk Factors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https://www.nhlbi.nih.gov/health/sleep-apnea/causes</a:t>
            </a:r>
          </a:p>
          <a:p xmlns:a="http://schemas.openxmlformats.org/drawingml/2006/main">
            <a:r>
              <a:t>- 확인: 연령, 비만, 큰 편도/목/혀, 가족력·유전, 음주·흡연 등 OSA 위험 관련 요인.</a:t>
            </a:r>
          </a:p>
          <a:p xmlns:a="http://schemas.openxmlformats.org/drawingml/2006/main">
            <a:r>
              <a:t>- 적용: 카드 04.</a:t>
            </a:r>
          </a:p>
          <a:p xmlns:a="http://schemas.openxmlformats.org/drawingml/2006/main">
            <a:r>
              <a:t>- 한계: 위험요인이 있어도 질환 확진을 뜻하지 않으며, 없어도 질환을 배제하지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NHLBI, NIH — Sleep Apnea Diagnosis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https://www.nhlbi.nih.gov/health/sleep-apnea/diagnosis</a:t>
            </a:r>
          </a:p>
          <a:p xmlns:a="http://schemas.openxmlformats.org/drawingml/2006/main">
            <a:r>
              <a:t>- 확인: 의료진은 증상·위험요인·가족력·약물 등을 평가하고 수면검사가 유형과 중증도 진단에 도움. 수면일지는 수면과 주간 졸림 기록에 활용 가능.</a:t>
            </a:r>
          </a:p>
          <a:p xmlns:a="http://schemas.openxmlformats.org/drawingml/2006/main">
            <a:r>
              <a:t>- 적용: 카드 05, 08.</a:t>
            </a:r>
          </a:p>
          <a:p xmlns:a="http://schemas.openxmlformats.org/drawingml/2006/main">
            <a:r>
              <a:t>- 한계: 개인에게 필요한 검사는 임상 상황에 따라 다름.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Kapur VK, Auckley DH, Chowdhuri S, et al. AASM Clinical Practice Guideline. J Clin Sleep Med. 2017;13(3):479-504.</a:t>
            </a:r>
          </a:p>
          <a:p xmlns:a="http://schemas.openxmlformats.org/drawingml/2006/main">
            <a:r>
              <a:t>- 발행일: 2017-03-15</a:t>
            </a:r>
          </a:p>
          <a:p xmlns:a="http://schemas.openxmlformats.org/drawingml/2006/main">
            <a:r>
              <a:t>- PubMed: https://pubmed.ncbi.nlm.nih.gov/28162150/</a:t>
            </a:r>
          </a:p>
          <a:p xmlns:a="http://schemas.openxmlformats.org/drawingml/2006/main">
            <a:r>
              <a:t>- DOI: 10.5664/jcsm.6506</a:t>
            </a:r>
          </a:p>
          <a:p xmlns:a="http://schemas.openxmlformats.org/drawingml/2006/main">
            <a:r>
              <a:t>- 확인:</a:t>
            </a:r>
          </a:p>
          <a:p xmlns:a="http://schemas.openxmlformats.org/drawingml/2006/main">
            <a:r>
              <a:t>  - 포괄적 수면평가와 적절한 추적관찰과 함께 진단검사를 시행.</a:t>
            </a:r>
          </a:p>
          <a:p xmlns:a="http://schemas.openxmlformats.org/drawingml/2006/main">
            <a:r>
              <a:t>  - 질문지/예측 알고리즘만으로 OSA 진단 금지.</a:t>
            </a:r>
          </a:p>
          <a:p xmlns:a="http://schemas.openxmlformats.org/drawingml/2006/main">
            <a:r>
              <a:t>  - PSG는 표준 진단검사.</a:t>
            </a:r>
          </a:p>
          <a:p xmlns:a="http://schemas.openxmlformats.org/drawingml/2006/main">
            <a:r>
              <a:t>  - 검사 선택에 영향을 주는 중대한 동반질환이 없는 고위험 성인에게 PSG 또는 기술적으로 적절한 HSAT 사용 가능.</a:t>
            </a:r>
          </a:p>
          <a:p xmlns:a="http://schemas.openxmlformats.org/drawingml/2006/main">
            <a:r>
              <a:t>  - 권고 3: 단일 HSAT가 음성, 불충분(inconclusive) 또는 기술적으로 부적절하면 PSG를 시행하도록 강하게 권고.</a:t>
            </a:r>
          </a:p>
          <a:p xmlns:a="http://schemas.openxmlformats.org/drawingml/2006/main">
            <a:r>
              <a:t>  - 특정 복합질환/만성 오피오이드/뇌졸중/심한 불면 등은 PSG 우선.</a:t>
            </a:r>
          </a:p>
          <a:p xmlns:a="http://schemas.openxmlformats.org/drawingml/2006/main">
            <a:r>
              <a:t>- 적용: 카드 05~06, 원고 진단 절차.</a:t>
            </a:r>
          </a:p>
          <a:p xmlns:a="http://schemas.openxmlformats.org/drawingml/2006/main">
            <a:r>
              <a:t>- 한계: 성인 OSA 진단 가이드라인이며 개인 검사의 선택은 의료진 판단.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USPSTF — Obstructive Sleep Apnea in Adults: Screening</a:t>
            </a:r>
          </a:p>
          <a:p xmlns:a="http://schemas.openxmlformats.org/drawingml/2006/main">
            <a:r>
              <a:t>- 최종 권고일: 2022-11-15</a:t>
            </a:r>
          </a:p>
          <a:p xmlns:a="http://schemas.openxmlformats.org/drawingml/2006/main">
            <a:r>
              <a:t>- 직접 링크: https://www.uspreventiveservicestaskforce.org/uspstf/recommendation/obstructive-sleep-apnea-in-adults-screening</a:t>
            </a:r>
          </a:p>
          <a:p xmlns:a="http://schemas.openxmlformats.org/drawingml/2006/main">
            <a:r>
              <a:t>- 확인: 무증상 일반 성인과, OSA 증상을 스스로 인지하지 못했거나 의료진에게 우려사항으로 보고하지 않은 성인을 대상으로 한 선별의 이익/위해 균형을 판단할 근거가 불충분(I statement).</a:t>
            </a:r>
          </a:p>
          <a:p xmlns:a="http://schemas.openxmlformats.org/drawingml/2006/main">
            <a:r>
              <a:t>- 적용: 원고 ‘모든 성인을 미리 검사해야 하나?’</a:t>
            </a:r>
          </a:p>
          <a:p xmlns:a="http://schemas.openxmlformats.org/drawingml/2006/main">
            <a:r>
              <a:t>- 중요 구분: 증상이나 OSA 우려로 진료받는 사람의 임상 평가에는 적용되지 않으며, ‘검사하지 말라’는 권고가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코골이만으로 OSA 확진/배제하지 않음.</a:t>
            </a:r>
          </a:p>
          <a:p xmlns:a="http://schemas.openxmlformats.org/drawingml/2006/main">
            <a:r>
              <a:t>- 관찰 신호, 위험요인, 선별, 진단을 구분.</a:t>
            </a:r>
          </a:p>
          <a:p xmlns:a="http://schemas.openxmlformats.org/drawingml/2006/main">
            <a:r>
              <a:t>- 앱·웨어러블·질문지는 의료진 평가와 수면검사를 대체한다고 표현하지 않음.</a:t>
            </a:r>
          </a:p>
          <a:p xmlns:a="http://schemas.openxmlformats.org/drawingml/2006/main">
            <a:r>
              <a:t>- 진단·처방·약물 중단/변경·효과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누가 더 점검하면 좋을까요?</a:t>
            </a:r>
          </a:p>
          <a:p xmlns:a="http://schemas.openxmlformats.org/drawingml/2006/main">
            <a:r>
              <a:t>위험 관련 요인 비만 또는 목·혀·편도 등 상기도 구조 / 연령 증가 / 가족력·유전 / 음주·흡연</a:t>
            </a:r>
          </a:p>
          <a:p xmlns:a="http://schemas.openxmlformats.org/drawingml/2006/main">
            <a:r>
              <a:t>함께 볼 상황 고혈압 등 동반질환, 호흡에 영향을 줄 수 있는 약물 사용, 운전 중 졸림 같은 안전 문제</a:t>
            </a:r>
          </a:p>
          <a:p xmlns:a="http://schemas.openxmlformats.org/drawingml/2006/main">
            <a:r>
              <a:t>하단 위험요인은 힌트일 뿐 확진·배제 기준은 아닙니다.</a:t>
            </a:r>
          </a:p>
          <a:p xmlns:a="http://schemas.openxmlformats.org/drawingml/2006/main">
            <a:r>
              <a:t>출처 대응 NHLBI Causes; NHLBI Diagnosis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GS-013 · REPORT 13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2026-10-27 KST</a:t>
            </a:r>
          </a:p>
          <a:p xmlns:a="http://schemas.openxmlformats.org/drawingml/2006/main">
            <a:r>
              <a:t>원칙: 공공기관·전문학회 원문/가이드라인을 우선 확인. 증상·위험요인은 진단과 구분.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Sleep Apnea Symptoms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https://www.nhlbi.nih.gov/health/sleep-apnea/symptoms</a:t>
            </a:r>
          </a:p>
          <a:p xmlns:a="http://schemas.openxmlformats.org/drawingml/2006/main">
            <a:r>
              <a:t>- 확인: 수면 중 breathing starts/stops, frequent loud snoring, gasping; 낮의 졸림·피로·집중/반응 문제, 입마름, 두통 등.</a:t>
            </a:r>
          </a:p>
          <a:p xmlns:a="http://schemas.openxmlformats.org/drawingml/2006/main">
            <a:r>
              <a:t>- 적용: 카드 01~03, 07~08 및 원고 ‘관찰할 신호’.</a:t>
            </a:r>
          </a:p>
          <a:p xmlns:a="http://schemas.openxmlformats.org/drawingml/2006/main">
            <a:r>
              <a:t>- 한계: 증상 목록은 진단 기준 자체가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NHLBI, NIH — Sleep Apnea Causes and Risk Factors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https://www.nhlbi.nih.gov/health/sleep-apnea/causes</a:t>
            </a:r>
          </a:p>
          <a:p xmlns:a="http://schemas.openxmlformats.org/drawingml/2006/main">
            <a:r>
              <a:t>- 확인: 연령, 비만, 큰 편도/목/혀, 가족력·유전, 음주·흡연 등 OSA 위험 관련 요인.</a:t>
            </a:r>
          </a:p>
          <a:p xmlns:a="http://schemas.openxmlformats.org/drawingml/2006/main">
            <a:r>
              <a:t>- 적용: 카드 04.</a:t>
            </a:r>
          </a:p>
          <a:p xmlns:a="http://schemas.openxmlformats.org/drawingml/2006/main">
            <a:r>
              <a:t>- 한계: 위험요인이 있어도 질환 확진을 뜻하지 않으며, 없어도 질환을 배제하지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NHLBI, NIH — Sleep Apnea Diagnosis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https://www.nhlbi.nih.gov/health/sleep-apnea/diagnosis</a:t>
            </a:r>
          </a:p>
          <a:p xmlns:a="http://schemas.openxmlformats.org/drawingml/2006/main">
            <a:r>
              <a:t>- 확인: 의료진은 증상·위험요인·가족력·약물 등을 평가하고 수면검사가 유형과 중증도 진단에 도움. 수면일지는 수면과 주간 졸림 기록에 활용 가능.</a:t>
            </a:r>
          </a:p>
          <a:p xmlns:a="http://schemas.openxmlformats.org/drawingml/2006/main">
            <a:r>
              <a:t>- 적용: 카드 05, 08.</a:t>
            </a:r>
          </a:p>
          <a:p xmlns:a="http://schemas.openxmlformats.org/drawingml/2006/main">
            <a:r>
              <a:t>- 한계: 개인에게 필요한 검사는 임상 상황에 따라 다름.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Kapur VK, Auckley DH, Chowdhuri S, et al. AASM Clinical Practice Guideline. J Clin Sleep Med. 2017;13(3):479-504.</a:t>
            </a:r>
          </a:p>
          <a:p xmlns:a="http://schemas.openxmlformats.org/drawingml/2006/main">
            <a:r>
              <a:t>- 발행일: 2017-03-15</a:t>
            </a:r>
          </a:p>
          <a:p xmlns:a="http://schemas.openxmlformats.org/drawingml/2006/main">
            <a:r>
              <a:t>- PubMed: https://pubmed.ncbi.nlm.nih.gov/28162150/</a:t>
            </a:r>
          </a:p>
          <a:p xmlns:a="http://schemas.openxmlformats.org/drawingml/2006/main">
            <a:r>
              <a:t>- DOI: 10.5664/jcsm.6506</a:t>
            </a:r>
          </a:p>
          <a:p xmlns:a="http://schemas.openxmlformats.org/drawingml/2006/main">
            <a:r>
              <a:t>- 확인:</a:t>
            </a:r>
          </a:p>
          <a:p xmlns:a="http://schemas.openxmlformats.org/drawingml/2006/main">
            <a:r>
              <a:t>  - 포괄적 수면평가와 적절한 추적관찰과 함께 진단검사를 시행.</a:t>
            </a:r>
          </a:p>
          <a:p xmlns:a="http://schemas.openxmlformats.org/drawingml/2006/main">
            <a:r>
              <a:t>  - 질문지/예측 알고리즘만으로 OSA 진단 금지.</a:t>
            </a:r>
          </a:p>
          <a:p xmlns:a="http://schemas.openxmlformats.org/drawingml/2006/main">
            <a:r>
              <a:t>  - PSG는 표준 진단검사.</a:t>
            </a:r>
          </a:p>
          <a:p xmlns:a="http://schemas.openxmlformats.org/drawingml/2006/main">
            <a:r>
              <a:t>  - 검사 선택에 영향을 주는 중대한 동반질환이 없는 고위험 성인에게 PSG 또는 기술적으로 적절한 HSAT 사용 가능.</a:t>
            </a:r>
          </a:p>
          <a:p xmlns:a="http://schemas.openxmlformats.org/drawingml/2006/main">
            <a:r>
              <a:t>  - 권고 3: 단일 HSAT가 음성, 불충분(inconclusive) 또는 기술적으로 부적절하면 PSG를 시행하도록 강하게 권고.</a:t>
            </a:r>
          </a:p>
          <a:p xmlns:a="http://schemas.openxmlformats.org/drawingml/2006/main">
            <a:r>
              <a:t>  - 특정 복합질환/만성 오피오이드/뇌졸중/심한 불면 등은 PSG 우선.</a:t>
            </a:r>
          </a:p>
          <a:p xmlns:a="http://schemas.openxmlformats.org/drawingml/2006/main">
            <a:r>
              <a:t>- 적용: 카드 05~06, 원고 진단 절차.</a:t>
            </a:r>
          </a:p>
          <a:p xmlns:a="http://schemas.openxmlformats.org/drawingml/2006/main">
            <a:r>
              <a:t>- 한계: 성인 OSA 진단 가이드라인이며 개인 검사의 선택은 의료진 판단.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USPSTF — Obstructive Sleep Apnea in Adults: Screening</a:t>
            </a:r>
          </a:p>
          <a:p xmlns:a="http://schemas.openxmlformats.org/drawingml/2006/main">
            <a:r>
              <a:t>- 최종 권고일: 2022-11-15</a:t>
            </a:r>
          </a:p>
          <a:p xmlns:a="http://schemas.openxmlformats.org/drawingml/2006/main">
            <a:r>
              <a:t>- 직접 링크: https://www.uspreventiveservicestaskforce.org/uspstf/recommendation/obstructive-sleep-apnea-in-adults-screening</a:t>
            </a:r>
          </a:p>
          <a:p xmlns:a="http://schemas.openxmlformats.org/drawingml/2006/main">
            <a:r>
              <a:t>- 확인: 무증상 일반 성인과, OSA 증상을 스스로 인지하지 못했거나 의료진에게 우려사항으로 보고하지 않은 성인을 대상으로 한 선별의 이익/위해 균형을 판단할 근거가 불충분(I statement).</a:t>
            </a:r>
          </a:p>
          <a:p xmlns:a="http://schemas.openxmlformats.org/drawingml/2006/main">
            <a:r>
              <a:t>- 적용: 원고 ‘모든 성인을 미리 검사해야 하나?’</a:t>
            </a:r>
          </a:p>
          <a:p xmlns:a="http://schemas.openxmlformats.org/drawingml/2006/main">
            <a:r>
              <a:t>- 중요 구분: 증상이나 OSA 우려로 진료받는 사람의 임상 평가에는 적용되지 않으며, ‘검사하지 말라’는 권고가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코골이만으로 OSA 확진/배제하지 않음.</a:t>
            </a:r>
          </a:p>
          <a:p xmlns:a="http://schemas.openxmlformats.org/drawingml/2006/main">
            <a:r>
              <a:t>- 관찰 신호, 위험요인, 선별, 진단을 구분.</a:t>
            </a:r>
          </a:p>
          <a:p xmlns:a="http://schemas.openxmlformats.org/drawingml/2006/main">
            <a:r>
              <a:t>- 앱·웨어러블·질문지는 의료진 평가와 수면검사를 대체한다고 표현하지 않음.</a:t>
            </a:r>
          </a:p>
          <a:p xmlns:a="http://schemas.openxmlformats.org/drawingml/2006/main">
            <a:r>
              <a:t>- 진단·처방·약물 중단/변경·효과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진단은 어떻게 이루어질까요?</a:t>
            </a:r>
          </a:p>
          <a:p xmlns:a="http://schemas.openxmlformats.org/drawingml/2006/main">
            <a:r>
              <a:t>1. 증상·병력 상담</a:t>
            </a:r>
          </a:p>
          <a:p xmlns:a="http://schemas.openxmlformats.org/drawingml/2006/main">
            <a:r>
              <a:t>2. 종합 평가</a:t>
            </a:r>
          </a:p>
          <a:p xmlns:a="http://schemas.openxmlformats.org/drawingml/2006/main">
            <a:r>
              <a:t>3. 수면검사 — PSG 또는 적절한 경우 HSAT</a:t>
            </a:r>
          </a:p>
          <a:p xmlns:a="http://schemas.openxmlformats.org/drawingml/2006/main">
            <a:r>
              <a:t>4. 추가 판단 — AASM 권고 3에 따라 단일 HSAT가 음성·불충분·기술적으로 부적절하면 PSG 시행</a:t>
            </a:r>
          </a:p>
          <a:p xmlns:a="http://schemas.openxmlformats.org/drawingml/2006/main">
            <a:r>
              <a:t>하단 AASM: 질문지나 예측도구만으로는 OSA를 진단하지 않습니다.</a:t>
            </a:r>
          </a:p>
          <a:p xmlns:a="http://schemas.openxmlformats.org/drawingml/2006/main">
            <a:r>
              <a:t>출처 대응 AASM 2017; NHLBI Diagnosis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GS-013 · REPORT 13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2026-10-27 KST</a:t>
            </a:r>
          </a:p>
          <a:p xmlns:a="http://schemas.openxmlformats.org/drawingml/2006/main">
            <a:r>
              <a:t>원칙: 공공기관·전문학회 원문/가이드라인을 우선 확인. 증상·위험요인은 진단과 구분.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Sleep Apnea Symptoms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https://www.nhlbi.nih.gov/health/sleep-apnea/symptoms</a:t>
            </a:r>
          </a:p>
          <a:p xmlns:a="http://schemas.openxmlformats.org/drawingml/2006/main">
            <a:r>
              <a:t>- 확인: 수면 중 breathing starts/stops, frequent loud snoring, gasping; 낮의 졸림·피로·집중/반응 문제, 입마름, 두통 등.</a:t>
            </a:r>
          </a:p>
          <a:p xmlns:a="http://schemas.openxmlformats.org/drawingml/2006/main">
            <a:r>
              <a:t>- 적용: 카드 01~03, 07~08 및 원고 ‘관찰할 신호’.</a:t>
            </a:r>
          </a:p>
          <a:p xmlns:a="http://schemas.openxmlformats.org/drawingml/2006/main">
            <a:r>
              <a:t>- 한계: 증상 목록은 진단 기준 자체가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NHLBI, NIH — Sleep Apnea Causes and Risk Factors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https://www.nhlbi.nih.gov/health/sleep-apnea/causes</a:t>
            </a:r>
          </a:p>
          <a:p xmlns:a="http://schemas.openxmlformats.org/drawingml/2006/main">
            <a:r>
              <a:t>- 확인: 연령, 비만, 큰 편도/목/혀, 가족력·유전, 음주·흡연 등 OSA 위험 관련 요인.</a:t>
            </a:r>
          </a:p>
          <a:p xmlns:a="http://schemas.openxmlformats.org/drawingml/2006/main">
            <a:r>
              <a:t>- 적용: 카드 04.</a:t>
            </a:r>
          </a:p>
          <a:p xmlns:a="http://schemas.openxmlformats.org/drawingml/2006/main">
            <a:r>
              <a:t>- 한계: 위험요인이 있어도 질환 확진을 뜻하지 않으며, 없어도 질환을 배제하지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NHLBI, NIH — Sleep Apnea Diagnosis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https://www.nhlbi.nih.gov/health/sleep-apnea/diagnosis</a:t>
            </a:r>
          </a:p>
          <a:p xmlns:a="http://schemas.openxmlformats.org/drawingml/2006/main">
            <a:r>
              <a:t>- 확인: 의료진은 증상·위험요인·가족력·약물 등을 평가하고 수면검사가 유형과 중증도 진단에 도움. 수면일지는 수면과 주간 졸림 기록에 활용 가능.</a:t>
            </a:r>
          </a:p>
          <a:p xmlns:a="http://schemas.openxmlformats.org/drawingml/2006/main">
            <a:r>
              <a:t>- 적용: 카드 05, 08.</a:t>
            </a:r>
          </a:p>
          <a:p xmlns:a="http://schemas.openxmlformats.org/drawingml/2006/main">
            <a:r>
              <a:t>- 한계: 개인에게 필요한 검사는 임상 상황에 따라 다름.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Kapur VK, Auckley DH, Chowdhuri S, et al. AASM Clinical Practice Guideline. J Clin Sleep Med. 2017;13(3):479-504.</a:t>
            </a:r>
          </a:p>
          <a:p xmlns:a="http://schemas.openxmlformats.org/drawingml/2006/main">
            <a:r>
              <a:t>- 발행일: 2017-03-15</a:t>
            </a:r>
          </a:p>
          <a:p xmlns:a="http://schemas.openxmlformats.org/drawingml/2006/main">
            <a:r>
              <a:t>- PubMed: https://pubmed.ncbi.nlm.nih.gov/28162150/</a:t>
            </a:r>
          </a:p>
          <a:p xmlns:a="http://schemas.openxmlformats.org/drawingml/2006/main">
            <a:r>
              <a:t>- DOI: 10.5664/jcsm.6506</a:t>
            </a:r>
          </a:p>
          <a:p xmlns:a="http://schemas.openxmlformats.org/drawingml/2006/main">
            <a:r>
              <a:t>- 확인:</a:t>
            </a:r>
          </a:p>
          <a:p xmlns:a="http://schemas.openxmlformats.org/drawingml/2006/main">
            <a:r>
              <a:t>  - 포괄적 수면평가와 적절한 추적관찰과 함께 진단검사를 시행.</a:t>
            </a:r>
          </a:p>
          <a:p xmlns:a="http://schemas.openxmlformats.org/drawingml/2006/main">
            <a:r>
              <a:t>  - 질문지/예측 알고리즘만으로 OSA 진단 금지.</a:t>
            </a:r>
          </a:p>
          <a:p xmlns:a="http://schemas.openxmlformats.org/drawingml/2006/main">
            <a:r>
              <a:t>  - PSG는 표준 진단검사.</a:t>
            </a:r>
          </a:p>
          <a:p xmlns:a="http://schemas.openxmlformats.org/drawingml/2006/main">
            <a:r>
              <a:t>  - 검사 선택에 영향을 주는 중대한 동반질환이 없는 고위험 성인에게 PSG 또는 기술적으로 적절한 HSAT 사용 가능.</a:t>
            </a:r>
          </a:p>
          <a:p xmlns:a="http://schemas.openxmlformats.org/drawingml/2006/main">
            <a:r>
              <a:t>  - 권고 3: 단일 HSAT가 음성, 불충분(inconclusive) 또는 기술적으로 부적절하면 PSG를 시행하도록 강하게 권고.</a:t>
            </a:r>
          </a:p>
          <a:p xmlns:a="http://schemas.openxmlformats.org/drawingml/2006/main">
            <a:r>
              <a:t>  - 특정 복합질환/만성 오피오이드/뇌졸중/심한 불면 등은 PSG 우선.</a:t>
            </a:r>
          </a:p>
          <a:p xmlns:a="http://schemas.openxmlformats.org/drawingml/2006/main">
            <a:r>
              <a:t>- 적용: 카드 05~06, 원고 진단 절차.</a:t>
            </a:r>
          </a:p>
          <a:p xmlns:a="http://schemas.openxmlformats.org/drawingml/2006/main">
            <a:r>
              <a:t>- 한계: 성인 OSA 진단 가이드라인이며 개인 검사의 선택은 의료진 판단.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USPSTF — Obstructive Sleep Apnea in Adults: Screening</a:t>
            </a:r>
          </a:p>
          <a:p xmlns:a="http://schemas.openxmlformats.org/drawingml/2006/main">
            <a:r>
              <a:t>- 최종 권고일: 2022-11-15</a:t>
            </a:r>
          </a:p>
          <a:p xmlns:a="http://schemas.openxmlformats.org/drawingml/2006/main">
            <a:r>
              <a:t>- 직접 링크: https://www.uspreventiveservicestaskforce.org/uspstf/recommendation/obstructive-sleep-apnea-in-adults-screening</a:t>
            </a:r>
          </a:p>
          <a:p xmlns:a="http://schemas.openxmlformats.org/drawingml/2006/main">
            <a:r>
              <a:t>- 확인: 무증상 일반 성인과, OSA 증상을 스스로 인지하지 못했거나 의료진에게 우려사항으로 보고하지 않은 성인을 대상으로 한 선별의 이익/위해 균형을 판단할 근거가 불충분(I statement).</a:t>
            </a:r>
          </a:p>
          <a:p xmlns:a="http://schemas.openxmlformats.org/drawingml/2006/main">
            <a:r>
              <a:t>- 적용: 원고 ‘모든 성인을 미리 검사해야 하나?’</a:t>
            </a:r>
          </a:p>
          <a:p xmlns:a="http://schemas.openxmlformats.org/drawingml/2006/main">
            <a:r>
              <a:t>- 중요 구분: 증상이나 OSA 우려로 진료받는 사람의 임상 평가에는 적용되지 않으며, ‘검사하지 말라’는 권고가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코골이만으로 OSA 확진/배제하지 않음.</a:t>
            </a:r>
          </a:p>
          <a:p xmlns:a="http://schemas.openxmlformats.org/drawingml/2006/main">
            <a:r>
              <a:t>- 관찰 신호, 위험요인, 선별, 진단을 구분.</a:t>
            </a:r>
          </a:p>
          <a:p xmlns:a="http://schemas.openxmlformats.org/drawingml/2006/main">
            <a:r>
              <a:t>- 앱·웨어러블·질문지는 의료진 평가와 수면검사를 대체한다고 표현하지 않음.</a:t>
            </a:r>
          </a:p>
          <a:p xmlns:a="http://schemas.openxmlformats.org/drawingml/2006/main">
            <a:r>
              <a:t>- 진단·처방·약물 중단/변경·효과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오해와 사실</a:t>
            </a:r>
          </a:p>
          <a:p xmlns:a="http://schemas.openxmlformats.org/drawingml/2006/main">
            <a:r>
              <a:t>오해 1 코골이가 심하면 모두 수면무호흡이다.</a:t>
            </a:r>
          </a:p>
          <a:p xmlns:a="http://schemas.openxmlformats.org/drawingml/2006/main">
            <a:r>
              <a:t>사실 코골이는 흔하지만 OSA가 없는 사람에게도 나타날 수 있습니다.</a:t>
            </a:r>
          </a:p>
          <a:p xmlns:a="http://schemas.openxmlformats.org/drawingml/2006/main">
            <a:r>
              <a:t>오해 2 앱·웨어러블만으로 진단할 수 있다.</a:t>
            </a:r>
          </a:p>
          <a:p xmlns:a="http://schemas.openxmlformats.org/drawingml/2006/main">
            <a:r>
              <a:t>사실 참고자료가 될 수 있지만 의료진 평가와 수면검사를 대체하지 않습니다.</a:t>
            </a:r>
          </a:p>
          <a:p xmlns:a="http://schemas.openxmlformats.org/drawingml/2006/main">
            <a:r>
              <a:t>하단 증상이 의심되면 자가판단보다 상담이 우선입니다.</a:t>
            </a:r>
          </a:p>
          <a:p xmlns:a="http://schemas.openxmlformats.org/drawingml/2006/main">
            <a:r>
              <a:t>출처 대응 AASM 2017; NHLBI Diagnosis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GS-013 · REPORT 13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2026-10-27 KST</a:t>
            </a:r>
          </a:p>
          <a:p xmlns:a="http://schemas.openxmlformats.org/drawingml/2006/main">
            <a:r>
              <a:t>원칙: 공공기관·전문학회 원문/가이드라인을 우선 확인. 증상·위험요인은 진단과 구분.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Sleep Apnea Symptoms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https://www.nhlbi.nih.gov/health/sleep-apnea/symptoms</a:t>
            </a:r>
          </a:p>
          <a:p xmlns:a="http://schemas.openxmlformats.org/drawingml/2006/main">
            <a:r>
              <a:t>- 확인: 수면 중 breathing starts/stops, frequent loud snoring, gasping; 낮의 졸림·피로·집중/반응 문제, 입마름, 두통 등.</a:t>
            </a:r>
          </a:p>
          <a:p xmlns:a="http://schemas.openxmlformats.org/drawingml/2006/main">
            <a:r>
              <a:t>- 적용: 카드 01~03, 07~08 및 원고 ‘관찰할 신호’.</a:t>
            </a:r>
          </a:p>
          <a:p xmlns:a="http://schemas.openxmlformats.org/drawingml/2006/main">
            <a:r>
              <a:t>- 한계: 증상 목록은 진단 기준 자체가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NHLBI, NIH — Sleep Apnea Causes and Risk Factors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https://www.nhlbi.nih.gov/health/sleep-apnea/causes</a:t>
            </a:r>
          </a:p>
          <a:p xmlns:a="http://schemas.openxmlformats.org/drawingml/2006/main">
            <a:r>
              <a:t>- 확인: 연령, 비만, 큰 편도/목/혀, 가족력·유전, 음주·흡연 등 OSA 위험 관련 요인.</a:t>
            </a:r>
          </a:p>
          <a:p xmlns:a="http://schemas.openxmlformats.org/drawingml/2006/main">
            <a:r>
              <a:t>- 적용: 카드 04.</a:t>
            </a:r>
          </a:p>
          <a:p xmlns:a="http://schemas.openxmlformats.org/drawingml/2006/main">
            <a:r>
              <a:t>- 한계: 위험요인이 있어도 질환 확진을 뜻하지 않으며, 없어도 질환을 배제하지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NHLBI, NIH — Sleep Apnea Diagnosis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https://www.nhlbi.nih.gov/health/sleep-apnea/diagnosis</a:t>
            </a:r>
          </a:p>
          <a:p xmlns:a="http://schemas.openxmlformats.org/drawingml/2006/main">
            <a:r>
              <a:t>- 확인: 의료진은 증상·위험요인·가족력·약물 등을 평가하고 수면검사가 유형과 중증도 진단에 도움. 수면일지는 수면과 주간 졸림 기록에 활용 가능.</a:t>
            </a:r>
          </a:p>
          <a:p xmlns:a="http://schemas.openxmlformats.org/drawingml/2006/main">
            <a:r>
              <a:t>- 적용: 카드 05, 08.</a:t>
            </a:r>
          </a:p>
          <a:p xmlns:a="http://schemas.openxmlformats.org/drawingml/2006/main">
            <a:r>
              <a:t>- 한계: 개인에게 필요한 검사는 임상 상황에 따라 다름.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Kapur VK, Auckley DH, Chowdhuri S, et al. AASM Clinical Practice Guideline. J Clin Sleep Med. 2017;13(3):479-504.</a:t>
            </a:r>
          </a:p>
          <a:p xmlns:a="http://schemas.openxmlformats.org/drawingml/2006/main">
            <a:r>
              <a:t>- 발행일: 2017-03-15</a:t>
            </a:r>
          </a:p>
          <a:p xmlns:a="http://schemas.openxmlformats.org/drawingml/2006/main">
            <a:r>
              <a:t>- PubMed: https://pubmed.ncbi.nlm.nih.gov/28162150/</a:t>
            </a:r>
          </a:p>
          <a:p xmlns:a="http://schemas.openxmlformats.org/drawingml/2006/main">
            <a:r>
              <a:t>- DOI: 10.5664/jcsm.6506</a:t>
            </a:r>
          </a:p>
          <a:p xmlns:a="http://schemas.openxmlformats.org/drawingml/2006/main">
            <a:r>
              <a:t>- 확인:</a:t>
            </a:r>
          </a:p>
          <a:p xmlns:a="http://schemas.openxmlformats.org/drawingml/2006/main">
            <a:r>
              <a:t>  - 포괄적 수면평가와 적절한 추적관찰과 함께 진단검사를 시행.</a:t>
            </a:r>
          </a:p>
          <a:p xmlns:a="http://schemas.openxmlformats.org/drawingml/2006/main">
            <a:r>
              <a:t>  - 질문지/예측 알고리즘만으로 OSA 진단 금지.</a:t>
            </a:r>
          </a:p>
          <a:p xmlns:a="http://schemas.openxmlformats.org/drawingml/2006/main">
            <a:r>
              <a:t>  - PSG는 표준 진단검사.</a:t>
            </a:r>
          </a:p>
          <a:p xmlns:a="http://schemas.openxmlformats.org/drawingml/2006/main">
            <a:r>
              <a:t>  - 검사 선택에 영향을 주는 중대한 동반질환이 없는 고위험 성인에게 PSG 또는 기술적으로 적절한 HSAT 사용 가능.</a:t>
            </a:r>
          </a:p>
          <a:p xmlns:a="http://schemas.openxmlformats.org/drawingml/2006/main">
            <a:r>
              <a:t>  - 권고 3: 단일 HSAT가 음성, 불충분(inconclusive) 또는 기술적으로 부적절하면 PSG를 시행하도록 강하게 권고.</a:t>
            </a:r>
          </a:p>
          <a:p xmlns:a="http://schemas.openxmlformats.org/drawingml/2006/main">
            <a:r>
              <a:t>  - 특정 복합질환/만성 오피오이드/뇌졸중/심한 불면 등은 PSG 우선.</a:t>
            </a:r>
          </a:p>
          <a:p xmlns:a="http://schemas.openxmlformats.org/drawingml/2006/main">
            <a:r>
              <a:t>- 적용: 카드 05~06, 원고 진단 절차.</a:t>
            </a:r>
          </a:p>
          <a:p xmlns:a="http://schemas.openxmlformats.org/drawingml/2006/main">
            <a:r>
              <a:t>- 한계: 성인 OSA 진단 가이드라인이며 개인 검사의 선택은 의료진 판단.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USPSTF — Obstructive Sleep Apnea in Adults: Screening</a:t>
            </a:r>
          </a:p>
          <a:p xmlns:a="http://schemas.openxmlformats.org/drawingml/2006/main">
            <a:r>
              <a:t>- 최종 권고일: 2022-11-15</a:t>
            </a:r>
          </a:p>
          <a:p xmlns:a="http://schemas.openxmlformats.org/drawingml/2006/main">
            <a:r>
              <a:t>- 직접 링크: https://www.uspreventiveservicestaskforce.org/uspstf/recommendation/obstructive-sleep-apnea-in-adults-screening</a:t>
            </a:r>
          </a:p>
          <a:p xmlns:a="http://schemas.openxmlformats.org/drawingml/2006/main">
            <a:r>
              <a:t>- 확인: 무증상 일반 성인과, OSA 증상을 스스로 인지하지 못했거나 의료진에게 우려사항으로 보고하지 않은 성인을 대상으로 한 선별의 이익/위해 균형을 판단할 근거가 불충분(I statement).</a:t>
            </a:r>
          </a:p>
          <a:p xmlns:a="http://schemas.openxmlformats.org/drawingml/2006/main">
            <a:r>
              <a:t>- 적용: 원고 ‘모든 성인을 미리 검사해야 하나?’</a:t>
            </a:r>
          </a:p>
          <a:p xmlns:a="http://schemas.openxmlformats.org/drawingml/2006/main">
            <a:r>
              <a:t>- 중요 구분: 증상이나 OSA 우려로 진료받는 사람의 임상 평가에는 적용되지 않으며, ‘검사하지 말라’는 권고가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코골이만으로 OSA 확진/배제하지 않음.</a:t>
            </a:r>
          </a:p>
          <a:p xmlns:a="http://schemas.openxmlformats.org/drawingml/2006/main">
            <a:r>
              <a:t>- 관찰 신호, 위험요인, 선별, 진단을 구분.</a:t>
            </a:r>
          </a:p>
          <a:p xmlns:a="http://schemas.openxmlformats.org/drawingml/2006/main">
            <a:r>
              <a:t>- 앱·웨어러블·질문지는 의료진 평가와 수면검사를 대체한다고 표현하지 않음.</a:t>
            </a:r>
          </a:p>
          <a:p xmlns:a="http://schemas.openxmlformats.org/drawingml/2006/main">
            <a:r>
              <a:t>- 진단·처방·약물 중단/변경·효과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상담을 고려할 때</a:t>
            </a:r>
          </a:p>
          <a:p xmlns:a="http://schemas.openxmlformats.org/drawingml/2006/main">
            <a:r>
              <a:t>- 파트너가 숨 멈춤을 목격했다</a:t>
            </a:r>
          </a:p>
          <a:p xmlns:a="http://schemas.openxmlformats.org/drawingml/2006/main">
            <a:r>
              <a:t>- 질식하듯 깨거나 헐떡이며 깬다</a:t>
            </a:r>
          </a:p>
          <a:p xmlns:a="http://schemas.openxmlformats.org/drawingml/2006/main">
            <a:r>
              <a:t>- 운전·업무 중 졸림이 반복된다</a:t>
            </a:r>
          </a:p>
          <a:p xmlns:a="http://schemas.openxmlformats.org/drawingml/2006/main">
            <a:r>
              <a:t>- 아침 두통·입마름이 자주 있다</a:t>
            </a:r>
          </a:p>
          <a:p xmlns:a="http://schemas.openxmlformats.org/drawingml/2006/main">
            <a:r>
              <a:t>- 재택검사가 음성이어도 임상적 의심이 크다</a:t>
            </a:r>
          </a:p>
          <a:p xmlns:a="http://schemas.openxmlformats.org/drawingml/2006/main">
            <a:r>
              <a:t>하단 특히 안전과 관련된 졸림은 놓치지 않는 것이 중요합니다.</a:t>
            </a:r>
          </a:p>
          <a:p xmlns:a="http://schemas.openxmlformats.org/drawingml/2006/main">
            <a:r>
              <a:t>출처 대응 NHLBI Symptoms; AASM 2017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GS-013 · REPORT 13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2026-10-27 KST</a:t>
            </a:r>
          </a:p>
          <a:p xmlns:a="http://schemas.openxmlformats.org/drawingml/2006/main">
            <a:r>
              <a:t>원칙: 공공기관·전문학회 원문/가이드라인을 우선 확인. 증상·위험요인은 진단과 구분.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Sleep Apnea Symptoms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https://www.nhlbi.nih.gov/health/sleep-apnea/symptoms</a:t>
            </a:r>
          </a:p>
          <a:p xmlns:a="http://schemas.openxmlformats.org/drawingml/2006/main">
            <a:r>
              <a:t>- 확인: 수면 중 breathing starts/stops, frequent loud snoring, gasping; 낮의 졸림·피로·집중/반응 문제, 입마름, 두통 등.</a:t>
            </a:r>
          </a:p>
          <a:p xmlns:a="http://schemas.openxmlformats.org/drawingml/2006/main">
            <a:r>
              <a:t>- 적용: 카드 01~03, 07~08 및 원고 ‘관찰할 신호’.</a:t>
            </a:r>
          </a:p>
          <a:p xmlns:a="http://schemas.openxmlformats.org/drawingml/2006/main">
            <a:r>
              <a:t>- 한계: 증상 목록은 진단 기준 자체가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NHLBI, NIH — Sleep Apnea Causes and Risk Factors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https://www.nhlbi.nih.gov/health/sleep-apnea/causes</a:t>
            </a:r>
          </a:p>
          <a:p xmlns:a="http://schemas.openxmlformats.org/drawingml/2006/main">
            <a:r>
              <a:t>- 확인: 연령, 비만, 큰 편도/목/혀, 가족력·유전, 음주·흡연 등 OSA 위험 관련 요인.</a:t>
            </a:r>
          </a:p>
          <a:p xmlns:a="http://schemas.openxmlformats.org/drawingml/2006/main">
            <a:r>
              <a:t>- 적용: 카드 04.</a:t>
            </a:r>
          </a:p>
          <a:p xmlns:a="http://schemas.openxmlformats.org/drawingml/2006/main">
            <a:r>
              <a:t>- 한계: 위험요인이 있어도 질환 확진을 뜻하지 않으며, 없어도 질환을 배제하지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NHLBI, NIH — Sleep Apnea Diagnosis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https://www.nhlbi.nih.gov/health/sleep-apnea/diagnosis</a:t>
            </a:r>
          </a:p>
          <a:p xmlns:a="http://schemas.openxmlformats.org/drawingml/2006/main">
            <a:r>
              <a:t>- 확인: 의료진은 증상·위험요인·가족력·약물 등을 평가하고 수면검사가 유형과 중증도 진단에 도움. 수면일지는 수면과 주간 졸림 기록에 활용 가능.</a:t>
            </a:r>
          </a:p>
          <a:p xmlns:a="http://schemas.openxmlformats.org/drawingml/2006/main">
            <a:r>
              <a:t>- 적용: 카드 05, 08.</a:t>
            </a:r>
          </a:p>
          <a:p xmlns:a="http://schemas.openxmlformats.org/drawingml/2006/main">
            <a:r>
              <a:t>- 한계: 개인에게 필요한 검사는 임상 상황에 따라 다름.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Kapur VK, Auckley DH, Chowdhuri S, et al. AASM Clinical Practice Guideline. J Clin Sleep Med. 2017;13(3):479-504.</a:t>
            </a:r>
          </a:p>
          <a:p xmlns:a="http://schemas.openxmlformats.org/drawingml/2006/main">
            <a:r>
              <a:t>- 발행일: 2017-03-15</a:t>
            </a:r>
          </a:p>
          <a:p xmlns:a="http://schemas.openxmlformats.org/drawingml/2006/main">
            <a:r>
              <a:t>- PubMed: https://pubmed.ncbi.nlm.nih.gov/28162150/</a:t>
            </a:r>
          </a:p>
          <a:p xmlns:a="http://schemas.openxmlformats.org/drawingml/2006/main">
            <a:r>
              <a:t>- DOI: 10.5664/jcsm.6506</a:t>
            </a:r>
          </a:p>
          <a:p xmlns:a="http://schemas.openxmlformats.org/drawingml/2006/main">
            <a:r>
              <a:t>- 확인:</a:t>
            </a:r>
          </a:p>
          <a:p xmlns:a="http://schemas.openxmlformats.org/drawingml/2006/main">
            <a:r>
              <a:t>  - 포괄적 수면평가와 적절한 추적관찰과 함께 진단검사를 시행.</a:t>
            </a:r>
          </a:p>
          <a:p xmlns:a="http://schemas.openxmlformats.org/drawingml/2006/main">
            <a:r>
              <a:t>  - 질문지/예측 알고리즘만으로 OSA 진단 금지.</a:t>
            </a:r>
          </a:p>
          <a:p xmlns:a="http://schemas.openxmlformats.org/drawingml/2006/main">
            <a:r>
              <a:t>  - PSG는 표준 진단검사.</a:t>
            </a:r>
          </a:p>
          <a:p xmlns:a="http://schemas.openxmlformats.org/drawingml/2006/main">
            <a:r>
              <a:t>  - 검사 선택에 영향을 주는 중대한 동반질환이 없는 고위험 성인에게 PSG 또는 기술적으로 적절한 HSAT 사용 가능.</a:t>
            </a:r>
          </a:p>
          <a:p xmlns:a="http://schemas.openxmlformats.org/drawingml/2006/main">
            <a:r>
              <a:t>  - 권고 3: 단일 HSAT가 음성, 불충분(inconclusive) 또는 기술적으로 부적절하면 PSG를 시행하도록 강하게 권고.</a:t>
            </a:r>
          </a:p>
          <a:p xmlns:a="http://schemas.openxmlformats.org/drawingml/2006/main">
            <a:r>
              <a:t>  - 특정 복합질환/만성 오피오이드/뇌졸중/심한 불면 등은 PSG 우선.</a:t>
            </a:r>
          </a:p>
          <a:p xmlns:a="http://schemas.openxmlformats.org/drawingml/2006/main">
            <a:r>
              <a:t>- 적용: 카드 05~06, 원고 진단 절차.</a:t>
            </a:r>
          </a:p>
          <a:p xmlns:a="http://schemas.openxmlformats.org/drawingml/2006/main">
            <a:r>
              <a:t>- 한계: 성인 OSA 진단 가이드라인이며 개인 검사의 선택은 의료진 판단.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USPSTF — Obstructive Sleep Apnea in Adults: Screening</a:t>
            </a:r>
          </a:p>
          <a:p xmlns:a="http://schemas.openxmlformats.org/drawingml/2006/main">
            <a:r>
              <a:t>- 최종 권고일: 2022-11-15</a:t>
            </a:r>
          </a:p>
          <a:p xmlns:a="http://schemas.openxmlformats.org/drawingml/2006/main">
            <a:r>
              <a:t>- 직접 링크: https://www.uspreventiveservicestaskforce.org/uspstf/recommendation/obstructive-sleep-apnea-in-adults-screening</a:t>
            </a:r>
          </a:p>
          <a:p xmlns:a="http://schemas.openxmlformats.org/drawingml/2006/main">
            <a:r>
              <a:t>- 확인: 무증상 일반 성인과, OSA 증상을 스스로 인지하지 못했거나 의료진에게 우려사항으로 보고하지 않은 성인을 대상으로 한 선별의 이익/위해 균형을 판단할 근거가 불충분(I statement).</a:t>
            </a:r>
          </a:p>
          <a:p xmlns:a="http://schemas.openxmlformats.org/drawingml/2006/main">
            <a:r>
              <a:t>- 적용: 원고 ‘모든 성인을 미리 검사해야 하나?’</a:t>
            </a:r>
          </a:p>
          <a:p xmlns:a="http://schemas.openxmlformats.org/drawingml/2006/main">
            <a:r>
              <a:t>- 중요 구분: 증상이나 OSA 우려로 진료받는 사람의 임상 평가에는 적용되지 않으며, ‘검사하지 말라’는 권고가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코골이만으로 OSA 확진/배제하지 않음.</a:t>
            </a:r>
          </a:p>
          <a:p xmlns:a="http://schemas.openxmlformats.org/drawingml/2006/main">
            <a:r>
              <a:t>- 관찰 신호, 위험요인, 선별, 진단을 구분.</a:t>
            </a:r>
          </a:p>
          <a:p xmlns:a="http://schemas.openxmlformats.org/drawingml/2006/main">
            <a:r>
              <a:t>- 앱·웨어러블·질문지는 의료진 평가와 수면검사를 대체한다고 표현하지 않음.</a:t>
            </a:r>
          </a:p>
          <a:p xmlns:a="http://schemas.openxmlformats.org/drawingml/2006/main">
            <a:r>
              <a:t>- 진단·처방·약물 중단/변경·효과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좋은잠 연구소장의 한마디</a:t>
            </a:r>
          </a:p>
          <a:p xmlns:a="http://schemas.openxmlformats.org/drawingml/2006/main">
            <a:r>
              <a:t>인용문 좋은 관찰은 불안을 키우기보다, 필요할 때 평가를 받도록 돕는 기록에 가깝습니다. 코골이만 보지 말고 숨 멈춤과 낮 졸림까지 함께 살펴보세요.</a:t>
            </a:r>
          </a:p>
          <a:p xmlns:a="http://schemas.openxmlformats.org/drawingml/2006/main">
            <a:r>
              <a:t>오늘부터 관찰</a:t>
            </a:r>
          </a:p>
          <a:p xmlns:a="http://schemas.openxmlformats.org/drawingml/2006/main">
            <a:r>
              <a:t>- 코골이 빈도와 숨 멈춤 여부 메모</a:t>
            </a:r>
          </a:p>
          <a:p xmlns:a="http://schemas.openxmlformats.org/drawingml/2006/main">
            <a:r>
              <a:t>- 잠든 자세·음주·복용약 확인</a:t>
            </a:r>
          </a:p>
          <a:p xmlns:a="http://schemas.openxmlformats.org/drawingml/2006/main">
            <a:r>
              <a:t>- 낮 졸림과 아침 증상 기록</a:t>
            </a:r>
          </a:p>
          <a:p xmlns:a="http://schemas.openxmlformats.org/drawingml/2006/main">
            <a:r>
              <a:t>- 필요시 수면클리닉 상담</a:t>
            </a:r>
          </a:p>
          <a:p xmlns:a="http://schemas.openxmlformats.org/drawingml/2006/main">
            <a:r>
              <a:t>표시 정보 제공용 · AI 시각물 활용 · 진단·치료·효과 보장 아님</a:t>
            </a:r>
          </a:p>
          <a:p xmlns:a="http://schemas.openxmlformats.org/drawingml/2006/main">
            <a:r>
              <a:t>출처 대응 NHLBI; AASM 2017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GS-013 · REPORT 13 — 검증 출처</a:t>
            </a:r>
          </a:p>
          <a:p xmlns:a="http://schemas.openxmlformats.org/drawingml/2006/main">
            <a:r>
              <a:t>버전: v1.1</a:t>
            </a:r>
          </a:p>
          <a:p xmlns:a="http://schemas.openxmlformats.org/drawingml/2006/main">
            <a:r>
              <a:t>검증시각: 2026-10-27 KST</a:t>
            </a:r>
          </a:p>
          <a:p xmlns:a="http://schemas.openxmlformats.org/drawingml/2006/main">
            <a:r>
              <a:t>원칙: 공공기관·전문학회 원문/가이드라인을 우선 확인. 증상·위험요인은 진단과 구분.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Sleep Apnea Symptoms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https://www.nhlbi.nih.gov/health/sleep-apnea/symptoms</a:t>
            </a:r>
          </a:p>
          <a:p xmlns:a="http://schemas.openxmlformats.org/drawingml/2006/main">
            <a:r>
              <a:t>- 확인: 수면 중 breathing starts/stops, frequent loud snoring, gasping; 낮의 졸림·피로·집중/반응 문제, 입마름, 두통 등.</a:t>
            </a:r>
          </a:p>
          <a:p xmlns:a="http://schemas.openxmlformats.org/drawingml/2006/main">
            <a:r>
              <a:t>- 적용: 카드 01~03, 07~08 및 원고 ‘관찰할 신호’.</a:t>
            </a:r>
          </a:p>
          <a:p xmlns:a="http://schemas.openxmlformats.org/drawingml/2006/main">
            <a:r>
              <a:t>- 한계: 증상 목록은 진단 기준 자체가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NHLBI, NIH — Sleep Apnea Causes and Risk Factors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https://www.nhlbi.nih.gov/health/sleep-apnea/causes</a:t>
            </a:r>
          </a:p>
          <a:p xmlns:a="http://schemas.openxmlformats.org/drawingml/2006/main">
            <a:r>
              <a:t>- 확인: 연령, 비만, 큰 편도/목/혀, 가족력·유전, 음주·흡연 등 OSA 위험 관련 요인.</a:t>
            </a:r>
          </a:p>
          <a:p xmlns:a="http://schemas.openxmlformats.org/drawingml/2006/main">
            <a:r>
              <a:t>- 적용: 카드 04.</a:t>
            </a:r>
          </a:p>
          <a:p xmlns:a="http://schemas.openxmlformats.org/drawingml/2006/main">
            <a:r>
              <a:t>- 한계: 위험요인이 있어도 질환 확진을 뜻하지 않으며, 없어도 질환을 배제하지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NHLBI, NIH — Sleep Apnea Diagnosis</a:t>
            </a:r>
          </a:p>
          <a:p xmlns:a="http://schemas.openxmlformats.org/drawingml/2006/main">
            <a:r>
              <a:t>- 갱신일: 2025-01-09</a:t>
            </a:r>
          </a:p>
          <a:p xmlns:a="http://schemas.openxmlformats.org/drawingml/2006/main">
            <a:r>
              <a:t>- 직접 링크: https://www.nhlbi.nih.gov/health/sleep-apnea/diagnosis</a:t>
            </a:r>
          </a:p>
          <a:p xmlns:a="http://schemas.openxmlformats.org/drawingml/2006/main">
            <a:r>
              <a:t>- 확인: 의료진은 증상·위험요인·가족력·약물 등을 평가하고 수면검사가 유형과 중증도 진단에 도움. 수면일지는 수면과 주간 졸림 기록에 활용 가능.</a:t>
            </a:r>
          </a:p>
          <a:p xmlns:a="http://schemas.openxmlformats.org/drawingml/2006/main">
            <a:r>
              <a:t>- 적용: 카드 05, 08.</a:t>
            </a:r>
          </a:p>
          <a:p xmlns:a="http://schemas.openxmlformats.org/drawingml/2006/main">
            <a:r>
              <a:t>- 한계: 개인에게 필요한 검사는 임상 상황에 따라 다름.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Kapur VK, Auckley DH, Chowdhuri S, et al. AASM Clinical Practice Guideline. J Clin Sleep Med. 2017;13(3):479-504.</a:t>
            </a:r>
          </a:p>
          <a:p xmlns:a="http://schemas.openxmlformats.org/drawingml/2006/main">
            <a:r>
              <a:t>- 발행일: 2017-03-15</a:t>
            </a:r>
          </a:p>
          <a:p xmlns:a="http://schemas.openxmlformats.org/drawingml/2006/main">
            <a:r>
              <a:t>- PubMed: https://pubmed.ncbi.nlm.nih.gov/28162150/</a:t>
            </a:r>
          </a:p>
          <a:p xmlns:a="http://schemas.openxmlformats.org/drawingml/2006/main">
            <a:r>
              <a:t>- DOI: 10.5664/jcsm.6506</a:t>
            </a:r>
          </a:p>
          <a:p xmlns:a="http://schemas.openxmlformats.org/drawingml/2006/main">
            <a:r>
              <a:t>- 확인:</a:t>
            </a:r>
          </a:p>
          <a:p xmlns:a="http://schemas.openxmlformats.org/drawingml/2006/main">
            <a:r>
              <a:t>  - 포괄적 수면평가와 적절한 추적관찰과 함께 진단검사를 시행.</a:t>
            </a:r>
          </a:p>
          <a:p xmlns:a="http://schemas.openxmlformats.org/drawingml/2006/main">
            <a:r>
              <a:t>  - 질문지/예측 알고리즘만으로 OSA 진단 금지.</a:t>
            </a:r>
          </a:p>
          <a:p xmlns:a="http://schemas.openxmlformats.org/drawingml/2006/main">
            <a:r>
              <a:t>  - PSG는 표준 진단검사.</a:t>
            </a:r>
          </a:p>
          <a:p xmlns:a="http://schemas.openxmlformats.org/drawingml/2006/main">
            <a:r>
              <a:t>  - 검사 선택에 영향을 주는 중대한 동반질환이 없는 고위험 성인에게 PSG 또는 기술적으로 적절한 HSAT 사용 가능.</a:t>
            </a:r>
          </a:p>
          <a:p xmlns:a="http://schemas.openxmlformats.org/drawingml/2006/main">
            <a:r>
              <a:t>  - 권고 3: 단일 HSAT가 음성, 불충분(inconclusive) 또는 기술적으로 부적절하면 PSG를 시행하도록 강하게 권고.</a:t>
            </a:r>
          </a:p>
          <a:p xmlns:a="http://schemas.openxmlformats.org/drawingml/2006/main">
            <a:r>
              <a:t>  - 특정 복합질환/만성 오피오이드/뇌졸중/심한 불면 등은 PSG 우선.</a:t>
            </a:r>
          </a:p>
          <a:p xmlns:a="http://schemas.openxmlformats.org/drawingml/2006/main">
            <a:r>
              <a:t>- 적용: 카드 05~06, 원고 진단 절차.</a:t>
            </a:r>
          </a:p>
          <a:p xmlns:a="http://schemas.openxmlformats.org/drawingml/2006/main">
            <a:r>
              <a:t>- 한계: 성인 OSA 진단 가이드라인이며 개인 검사의 선택은 의료진 판단.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USPSTF — Obstructive Sleep Apnea in Adults: Screening</a:t>
            </a:r>
          </a:p>
          <a:p xmlns:a="http://schemas.openxmlformats.org/drawingml/2006/main">
            <a:r>
              <a:t>- 최종 권고일: 2022-11-15</a:t>
            </a:r>
          </a:p>
          <a:p xmlns:a="http://schemas.openxmlformats.org/drawingml/2006/main">
            <a:r>
              <a:t>- 직접 링크: https://www.uspreventiveservicestaskforce.org/uspstf/recommendation/obstructive-sleep-apnea-in-adults-screening</a:t>
            </a:r>
          </a:p>
          <a:p xmlns:a="http://schemas.openxmlformats.org/drawingml/2006/main">
            <a:r>
              <a:t>- 확인: 무증상 일반 성인과, OSA 증상을 스스로 인지하지 못했거나 의료진에게 우려사항으로 보고하지 않은 성인을 대상으로 한 선별의 이익/위해 균형을 판단할 근거가 불충분(I statement).</a:t>
            </a:r>
          </a:p>
          <a:p xmlns:a="http://schemas.openxmlformats.org/drawingml/2006/main">
            <a:r>
              <a:t>- 적용: 원고 ‘모든 성인을 미리 검사해야 하나?’</a:t>
            </a:r>
          </a:p>
          <a:p xmlns:a="http://schemas.openxmlformats.org/drawingml/2006/main">
            <a:r>
              <a:t>- 중요 구분: 증상이나 OSA 우려로 진료받는 사람의 임상 평가에는 적용되지 않으며, ‘검사하지 말라’는 권고가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코골이만으로 OSA 확진/배제하지 않음.</a:t>
            </a:r>
          </a:p>
          <a:p xmlns:a="http://schemas.openxmlformats.org/drawingml/2006/main">
            <a:r>
              <a:t>- 관찰 신호, 위험요인, 선별, 진단을 구분.</a:t>
            </a:r>
          </a:p>
          <a:p xmlns:a="http://schemas.openxmlformats.org/drawingml/2006/main">
            <a:r>
              <a:t>- 앱·웨어러블·질문지는 의료진 평가와 수면검사를 대체한다고 표현하지 않음.</a:t>
            </a:r>
          </a:p>
          <a:p xmlns:a="http://schemas.openxmlformats.org/drawingml/2006/main">
            <a:r>
              <a:t>- 진단·처방·약물 중단/변경·효과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446d77bc6c452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24fc9dfad144b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bc33da6951414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b567391ffb402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99ae27810740b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3a3cd24a1f4b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2D72053-8FE9-4C8B-8ADE-CC6954801B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5044863"/>
            <a:ext cx="14630400" cy="19289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1821E61-6EE9-4460-82BD-8684347DE36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743200" y="7344728"/>
            <a:ext cx="12801600" cy="1483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CF08F42-5D53-44DB-8DD0-0EDDB0CACF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5564188"/>
            <a:ext cx="14630400" cy="2225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8DD7AA-3CB2-4710-A96F-B7EF7D0C40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1038648"/>
            <a:ext cx="16230600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ECC9947-1979-44B7-AAD9-0C002FABBB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3709458"/>
            <a:ext cx="16230600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BF4E47B-EF2C-4A22-A9FC-CDA184A605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1038648"/>
            <a:ext cx="16230600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C4F626A-9F6C-434C-B680-4EC8ABD1408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3709458"/>
            <a:ext cx="7543800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424BE45-04B4-431B-B1CE-30EF2BE5AB5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9715500" y="3709458"/>
            <a:ext cx="7543800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CE755B-37BD-4857-9C39-BF999B528C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1038648"/>
            <a:ext cx="16230600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4FA6FBB-D970-4CA2-AD45-48D57DD5C6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3709458"/>
            <a:ext cx="7543800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eb07f1961f4a86" /><Relationship Type="http://schemas.openxmlformats.org/officeDocument/2006/relationships/slideLayout" Target="/ppt/slideLayouts/slideLayout1.xml" Id="Re39450620d024579" /><Relationship Type="http://schemas.openxmlformats.org/officeDocument/2006/relationships/slideLayout" Target="/ppt/slideLayouts/slideLayout2.xml" Id="R220043eda4c944fe" /><Relationship Type="http://schemas.openxmlformats.org/officeDocument/2006/relationships/slideLayout" Target="/ppt/slideLayouts/slideLayout3.xml" Id="R41531e6ed6114042" /><Relationship Type="http://schemas.openxmlformats.org/officeDocument/2006/relationships/slideLayout" Target="/ppt/slideLayouts/slideLayout4.xml" Id="R4d0cab37204d4687" /><Relationship Type="http://schemas.openxmlformats.org/officeDocument/2006/relationships/slideLayout" Target="/ppt/slideLayouts/slideLayout5.xml" Id="R9ea5d1e2152b426a" /><Relationship Type="http://schemas.openxmlformats.org/officeDocument/2006/relationships/slideLayout" Target="/ppt/slideLayouts/slideLayout6.xml" Id="R37641ff4abb54d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9450620d024579"/>
    <p:sldLayoutId xmlns:r="http://schemas.openxmlformats.org/officeDocument/2006/relationships" id="2147483650" r:id="R220043eda4c944fe"/>
    <p:sldLayoutId xmlns:r="http://schemas.openxmlformats.org/officeDocument/2006/relationships" id="2147483651" r:id="R41531e6ed6114042"/>
    <p:sldLayoutId xmlns:r="http://schemas.openxmlformats.org/officeDocument/2006/relationships" id="2147483652" r:id="R4d0cab37204d4687"/>
    <p:sldLayoutId xmlns:r="http://schemas.openxmlformats.org/officeDocument/2006/relationships" id="2147483653" r:id="R9ea5d1e2152b426a"/>
    <p:sldLayoutId xmlns:r="http://schemas.openxmlformats.org/officeDocument/2006/relationships" id="2147483654" r:id="R37641ff4abb54d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82c8f3a2eb4168" /><Relationship Type="http://schemas.openxmlformats.org/officeDocument/2006/relationships/image" Target="/ppt/media/image.png" Id="Rb9235f4a2f314575" /><Relationship Type="http://schemas.openxmlformats.org/officeDocument/2006/relationships/notesSlide" Target="/ppt/notesSlides/notesSlide1.xml" Id="Ra432dc869c7446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dcd1e357364bef" /><Relationship Type="http://schemas.openxmlformats.org/officeDocument/2006/relationships/image" Target="/ppt/media/image2.png" Id="R8c9d06d1d9a14059" /><Relationship Type="http://schemas.openxmlformats.org/officeDocument/2006/relationships/notesSlide" Target="/ppt/notesSlides/notesSlide2.xml" Id="R769f78205e0d40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b0d2cd527d4e44" /><Relationship Type="http://schemas.openxmlformats.org/officeDocument/2006/relationships/image" Target="/ppt/media/image3.png" Id="R8879d0387739496f" /><Relationship Type="http://schemas.openxmlformats.org/officeDocument/2006/relationships/notesSlide" Target="/ppt/notesSlides/notesSlide3.xml" Id="Raa7a48a56fd44b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f1a9c3d4d14d86" /><Relationship Type="http://schemas.openxmlformats.org/officeDocument/2006/relationships/image" Target="/ppt/media/image4.png" Id="R30e17300a3f441c3" /><Relationship Type="http://schemas.openxmlformats.org/officeDocument/2006/relationships/notesSlide" Target="/ppt/notesSlides/notesSlide4.xml" Id="Redd3f33077d749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86e940ed9f4273" /><Relationship Type="http://schemas.openxmlformats.org/officeDocument/2006/relationships/image" Target="/ppt/media/image5.png" Id="Rc923074058d5428d" /><Relationship Type="http://schemas.openxmlformats.org/officeDocument/2006/relationships/notesSlide" Target="/ppt/notesSlides/notesSlide5.xml" Id="Rbe634ca547b045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98e43fcc554b00" /><Relationship Type="http://schemas.openxmlformats.org/officeDocument/2006/relationships/image" Target="/ppt/media/image6.png" Id="R04fa4bad91f34a9c" /><Relationship Type="http://schemas.openxmlformats.org/officeDocument/2006/relationships/notesSlide" Target="/ppt/notesSlides/notesSlide6.xml" Id="R86d7b752b906434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3dc7e7815e47cb" /><Relationship Type="http://schemas.openxmlformats.org/officeDocument/2006/relationships/image" Target="/ppt/media/image7.png" Id="Rd3ce59b35cea4d6b" /><Relationship Type="http://schemas.openxmlformats.org/officeDocument/2006/relationships/notesSlide" Target="/ppt/notesSlides/notesSlide7.xml" Id="Rc9e02506cf3d4c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156b76b79f4514" /><Relationship Type="http://schemas.openxmlformats.org/officeDocument/2006/relationships/image" Target="/ppt/media/image8.png" Id="R5330379ca435419a" /><Relationship Type="http://schemas.openxmlformats.org/officeDocument/2006/relationships/notesSlide" Target="/ppt/notesSlides/notesSlide8.xml" Id="R6a41e5dbcdd847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56B033-12A7-4ECD-86FA-ED4199ADC6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235f4a2f314575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EF9A2-5359-4FCC-8AD5-B8355932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13 · 카드 01/08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코골이와 수면무호흡 — 관찰할 신호와 상담을 고려할 때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 코골이만으로 수면무호흡을 확진할 수 없습니다. 다만 숨 멈춤이 목격되거나 헐떡임·질식하듯 깨기, 심한 낮 졸림이 함께 나타나면 평가를 고려할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구성 코골이 / 중요 신호 / 낮 증상 / 다음 단계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 Symptoms; AASM 2017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3881721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627FF-8EC3-48A1-918E-BA17003139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9d06d1d9a14059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B7699B-95F4-4B26-8731-014991714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13 · 카드 02/08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핵심 요약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1. 코골이만으로는 진단할 수 없습니다.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2. 숨 멈춤·헐떡임·주간 졸림은 상담을 고려할 신호입니다.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3. 진단은 병력·진찰과 적절한 수면검사의 역할이 중요합니다.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일반 성인용 정보이며 개인차가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 Symptoms; NHLBI Diagnosis; AASM 2017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5288652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C79CD2-C3DF-4DF4-AFEB-CE00F7D1B8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79d0387739496f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6A212-0B0D-4A93-9C69-E5CFDAFC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13 · 카드 03/08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관찰할 신호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밤에 볼 신호 큰 코골이 / 숨 멈춤 목격 / 헐떡이거나 질식하듯 깸 / 밤중에 자주 깸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낮에 볼 신호 과도한 졸림 / 집중 저하 / 아침 두통 / 아침 입마름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증상은 사람마다 다르게 나타날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 Symptoms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815655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197DE5-A1EF-48FF-A4FB-D6A2CEBC94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e17300a3f441c3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59007-660F-4A86-8274-D06DFE79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13 · 카드 04/08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누가 더 점검하면 좋을까요?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위험 관련 요인 비만 또는 목·혀·편도 등 상기도 구조 / 연령 증가 / 가족력·유전 / 음주·흡연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함께 볼 상황 고혈압 등 동반질환, 호흡에 영향을 줄 수 있는 약물 사용, 운전 중 졸림 같은 안전 문제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위험요인은 힌트일 뿐 확진·배제 기준은 아닙니다.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 Causes; NHLBI Diagnosis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7381615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29B11B-3E20-4355-811A-11B15D3B38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23074058d5428d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6F68C-EC73-4D5A-9CFB-C8969DEEE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13 · 카드 05/08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진단은 어떻게 이루어질까요?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1. 증상·병력 상담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2. 종합 평가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3. 수면검사 — PSG 또는 적절한 경우 HSAT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4. 추가 판단 — AASM 권고 3에 따라 단일 HSAT가 음성·불충분·기술적으로 부적절하면 PSG 시행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AASM: 질문지나 예측도구만으로는 OSA를 진단하지 않습니다.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AASM 2017; NHLBI Diagnosis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709815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65411-3959-485B-BCB6-11CB6B4BBF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fa4bad91f34a9c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393D1-52DA-477B-B8CA-A0A442B2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13 · 카드 06/08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오해와 사실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오해 1 코골이가 심하면 모두 수면무호흡이다.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사실 코골이는 흔하지만 OSA가 없는 사람에게도 나타날 수 있습니다.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오해 2 앱·웨어러블만으로 진단할 수 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사실 참고자료가 될 수 있지만 의료진 평가와 수면검사를 대체하지 않습니다.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증상이 의심되면 자가판단보다 상담이 우선입니다.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AASM 2017; NHLBI Diagnosis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9158246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82575-B9F7-4439-B4D2-AEBC379EBA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ce59b35cea4d6b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63C254-73D6-4563-B6C7-7D74960B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13 · 카드 07/08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상담을 고려할 때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파트너가 숨 멈춤을 목격했다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질식하듯 깨거나 헐떡이며 깬다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운전·업무 중 졸림이 반복된다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아침 두통·입마름이 자주 있다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재택검사가 음성이어도 임상적 의심이 크다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특히 안전과 관련된 졸림은 놓치지 않는 것이 중요합니다.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 Symptoms; AASM 2017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212171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6570BD-9B02-454A-8938-8D8FA31054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30379ca435419a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569E9-6E9B-47C0-8EA8-92EF2678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6667500" cy="121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13 · 카드 08/08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좋은잠 연구소장의 한마디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인용문 좋은 관찰은 불안을 키우기보다, 필요할 때 평가를 받도록 돕는 기록에 가깝습니다. 코골이만 보지 말고 숨 멈춤과 낮 졸림까지 함께 살펴보세요.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오늘부터 관찰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코골이 빈도와 숨 멈춤 여부 메모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잠든 자세·음주·복용약 확인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낮 졸림과 아침 증상 기록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필요시 수면클리닉 상담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표시 정보 제공용 · AI 시각물 활용 · 진단·치료·효과 보장 아님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AASM 2017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 영역의 문안과 출처는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9926521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2026-10-27T15:19:26.3610000Z</dcterms:created>
  <dcterms:modified xsi:type="dcterms:W3CDTF">2026-10-27T15:19:26.3610000Z</dcterms:modified>
</coreProperties>
</file>